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948B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9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14A657-E2CA-4F7A-8118-F2FC1E7F3B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1B9882C-E171-474F-A70A-591C88511D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E6BB44D-E667-4DF3-985E-BD651696F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A45D1-59A3-4912-BAA0-1674333DEA96}" type="datetimeFigureOut">
              <a:rPr lang="de-DE" smtClean="0"/>
              <a:t>16.12.2021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244647C-1641-4871-9994-9F89EAF57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D1BA5AA-A5C8-4EE4-ADC8-DA8403957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0BE83-CFA4-4721-88E0-730E82F9D72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8148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2DBC7C-ACB8-4BF9-A9B6-C963866BE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EE9C6323-D059-4D25-9FBE-68A8E471AF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2D9093A-B6EE-479D-A24F-1E873A009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A45D1-59A3-4912-BAA0-1674333DEA96}" type="datetimeFigureOut">
              <a:rPr lang="de-DE" smtClean="0"/>
              <a:t>16.12.2021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AEA16BE-9F27-4D71-9AE8-FBDFE3DBC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F87E2E8-BC84-42E0-98B5-3F3FC886E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0BE83-CFA4-4721-88E0-730E82F9D72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9228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3A2DFE89-4851-44B9-B6F6-B2CDD83B75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BA98CD46-8B5E-49B0-837D-D8323DB669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40DD2A4-6407-46B7-9A10-E42B1931B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A45D1-59A3-4912-BAA0-1674333DEA96}" type="datetimeFigureOut">
              <a:rPr lang="de-DE" smtClean="0"/>
              <a:t>16.12.2021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DE05DDF-E055-4C44-8676-C6D27BA67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A95376F-7346-4387-A4C8-2C813A1E1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0BE83-CFA4-4721-88E0-730E82F9D72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2402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F0EE4A-E00C-4BA5-B255-B0D596105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C9F503B-5B6A-449A-AF5F-22143956B3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6B1C517-D757-4562-92BB-C4CF255BA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A45D1-59A3-4912-BAA0-1674333DEA96}" type="datetimeFigureOut">
              <a:rPr lang="de-DE" smtClean="0"/>
              <a:t>16.12.2021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A065DFA-A3B2-408C-9CBB-87B29323A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395A97F-3BA6-448D-A23B-C379F5318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0BE83-CFA4-4721-88E0-730E82F9D72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3608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AB68BE-6F08-46B0-B2E6-F9018C5F3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83A7867-1AB4-4772-BBBA-4B51EEF33B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4A8CAB5-AC3E-4814-B4A3-E6C077EBB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A45D1-59A3-4912-BAA0-1674333DEA96}" type="datetimeFigureOut">
              <a:rPr lang="de-DE" smtClean="0"/>
              <a:t>16.12.2021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B98E5EF-9435-4A75-A624-B3A6A2E87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DE089D9-A756-43FC-8EAD-F76D94C96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0BE83-CFA4-4721-88E0-730E82F9D72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3275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17AAD9-EFFE-4F6D-A4B7-2FFB478B5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830BB9D-09EF-466F-A3BA-25BF1ED393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5F60A1E-0B23-4224-9DD9-71C626CC1E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F761DB5-4323-436C-9464-E6A294661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A45D1-59A3-4912-BAA0-1674333DEA96}" type="datetimeFigureOut">
              <a:rPr lang="de-DE" smtClean="0"/>
              <a:t>16.12.2021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DC39936-2C76-4706-8CDE-3C2804E18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7282444-D4D3-4697-9744-D8144F47A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0BE83-CFA4-4721-88E0-730E82F9D72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0665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EC5B59-A4AB-449D-AA90-E8A108D5E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D588D3E-D914-45A8-AACF-DFE0A81E93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25DE161-B2CA-4A99-8241-8A4F7CAFB0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AC966B38-9577-46FF-8748-76B16DBBFD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9FC4ED35-8A54-4217-8998-99CB40A028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B8C38E66-26A6-4268-9B08-CE238B218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A45D1-59A3-4912-BAA0-1674333DEA96}" type="datetimeFigureOut">
              <a:rPr lang="de-DE" smtClean="0"/>
              <a:t>16.12.2021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262B0001-98F2-4E3C-8130-FBF099EEA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FF44DCE9-A380-4ACA-BB3B-D5D5F2398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0BE83-CFA4-4721-88E0-730E82F9D72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9652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EFBAA4-7E53-4753-A38F-BF74D7DD4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F02EDB3-A034-4BB4-B4C4-D64D9437E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A45D1-59A3-4912-BAA0-1674333DEA96}" type="datetimeFigureOut">
              <a:rPr lang="de-DE" smtClean="0"/>
              <a:t>16.12.2021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57A5331-2043-4916-81EA-A3D58E0AB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3B14DB6-6793-42C7-ABDB-F8B8F57C0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0BE83-CFA4-4721-88E0-730E82F9D72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6460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2B74BF68-0BEA-433D-A1FF-C50DC5D39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A45D1-59A3-4912-BAA0-1674333DEA96}" type="datetimeFigureOut">
              <a:rPr lang="de-DE" smtClean="0"/>
              <a:t>16.12.2021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3970897-61F9-4260-A087-5BEC2BEF7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D5D6869-062A-4A5B-971F-8C2284644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0BE83-CFA4-4721-88E0-730E82F9D72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3028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FDB4C7-EBF8-4844-A33D-CD9A944B1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A62A31A-CFCE-49EB-9830-B7CE7AE220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43543EE-58F5-4601-9D12-4F13B2FAD7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2000667-D3D2-4402-A7F3-81757D9B1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A45D1-59A3-4912-BAA0-1674333DEA96}" type="datetimeFigureOut">
              <a:rPr lang="de-DE" smtClean="0"/>
              <a:t>16.12.2021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04628EA-C5BC-4B6B-B2E7-D49F35103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7A279C1-CAC2-48E5-8D3C-B297B5F3B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0BE83-CFA4-4721-88E0-730E82F9D72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1466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700FE6-D3E0-48A2-B366-921763F69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AB339DEE-5CE2-4567-A62A-3311A3BB06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FF10D9F-0BFD-4984-AA11-826D06DB4B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5C4A80A-A5A8-4CDE-BE1D-A0FB60BF0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A45D1-59A3-4912-BAA0-1674333DEA96}" type="datetimeFigureOut">
              <a:rPr lang="de-DE" smtClean="0"/>
              <a:t>16.12.2021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E593027-1C34-4AC5-AE62-F17CE4BDB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5649240-E06C-4C3D-9AC2-7B0B5592E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0BE83-CFA4-4721-88E0-730E82F9D72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1065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59FE6E1-CC2C-4B31-96D7-9AA5BBC1D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DCDC70B-A1DD-4E8E-AA1C-DB8D5F1251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12FA001-F6E3-4BB9-BE57-1E550AA2C5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7A45D1-59A3-4912-BAA0-1674333DEA96}" type="datetimeFigureOut">
              <a:rPr lang="de-DE" smtClean="0"/>
              <a:t>16.12.2021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67A71DC-A0BD-4232-93DD-4BCC94223A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F408CBE-B8FA-4B74-8819-2BF13D7395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30BE83-CFA4-4721-88E0-730E82F9D72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5207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1C1E5FCC-7CA3-4231-B640-F6868840309C}"/>
              </a:ext>
            </a:extLst>
          </p:cNvPr>
          <p:cNvSpPr txBox="1"/>
          <p:nvPr/>
        </p:nvSpPr>
        <p:spPr>
          <a:xfrm>
            <a:off x="1384917" y="1166842"/>
            <a:ext cx="8593585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chemeClr val="accent1">
                    <a:lumMod val="75000"/>
                  </a:schemeClr>
                </a:solidFill>
              </a:rPr>
              <a:t>Mediation durch Klärungshilfe</a:t>
            </a:r>
          </a:p>
          <a:p>
            <a:endParaRPr lang="de-DE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de-DE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de-DE" b="1" dirty="0">
                <a:solidFill>
                  <a:schemeClr val="accent1">
                    <a:lumMod val="75000"/>
                  </a:schemeClr>
                </a:solidFill>
              </a:rPr>
              <a:t>Ziele:</a:t>
            </a:r>
          </a:p>
          <a:p>
            <a:r>
              <a:rPr lang="de-DE" b="1" dirty="0">
                <a:solidFill>
                  <a:schemeClr val="accent1">
                    <a:lumMod val="75000"/>
                  </a:schemeClr>
                </a:solidFill>
              </a:rPr>
              <a:t>	Verbesserung von Kommunikation, Kooperation, Führung</a:t>
            </a:r>
          </a:p>
          <a:p>
            <a:r>
              <a:rPr lang="de-DE" b="1" dirty="0">
                <a:solidFill>
                  <a:schemeClr val="accent1">
                    <a:lumMod val="75000"/>
                  </a:schemeClr>
                </a:solidFill>
              </a:rPr>
              <a:t>	Klärung, Reduktion, Lösung von Spannungen und Konflikten</a:t>
            </a:r>
          </a:p>
          <a:p>
            <a:endParaRPr lang="de-DE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de-DE" b="1" dirty="0">
                <a:solidFill>
                  <a:schemeClr val="accent1">
                    <a:lumMod val="75000"/>
                  </a:schemeClr>
                </a:solidFill>
              </a:rPr>
              <a:t>Nutzen für Ihr Unternehmen:</a:t>
            </a:r>
          </a:p>
          <a:p>
            <a:endParaRPr lang="de-DE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de-DE" b="1" dirty="0">
                <a:solidFill>
                  <a:schemeClr val="accent1">
                    <a:lumMod val="75000"/>
                  </a:schemeClr>
                </a:solidFill>
              </a:rPr>
              <a:t>	Verbesserung der Arbeits- und Leistungsfähigkeit der Mitarbeiter*innen</a:t>
            </a:r>
          </a:p>
          <a:p>
            <a:r>
              <a:rPr lang="de-DE" b="1" dirty="0">
                <a:solidFill>
                  <a:schemeClr val="accent1">
                    <a:lumMod val="75000"/>
                  </a:schemeClr>
                </a:solidFill>
              </a:rPr>
              <a:t>	Verbesserung des Arbeitsklimas</a:t>
            </a:r>
          </a:p>
          <a:p>
            <a:r>
              <a:rPr lang="de-DE" b="1" dirty="0">
                <a:solidFill>
                  <a:schemeClr val="accent1">
                    <a:lumMod val="75000"/>
                  </a:schemeClr>
                </a:solidFill>
              </a:rPr>
              <a:t>	Verbesserung des Wohlbefindens der Mitarbeiter*innen</a:t>
            </a:r>
          </a:p>
          <a:p>
            <a:r>
              <a:rPr lang="de-DE" b="1" dirty="0">
                <a:solidFill>
                  <a:schemeClr val="accent1">
                    <a:lumMod val="75000"/>
                  </a:schemeClr>
                </a:solidFill>
              </a:rPr>
              <a:t>	Stärkung des Teamspirits</a:t>
            </a:r>
          </a:p>
          <a:p>
            <a:r>
              <a:rPr lang="de-DE" b="1" dirty="0">
                <a:solidFill>
                  <a:schemeClr val="accent1">
                    <a:lumMod val="75000"/>
                  </a:schemeClr>
                </a:solidFill>
              </a:rPr>
              <a:t>	Steigerung der Motivation</a:t>
            </a:r>
          </a:p>
          <a:p>
            <a:r>
              <a:rPr lang="de-DE" b="1" dirty="0">
                <a:solidFill>
                  <a:schemeClr val="accent1">
                    <a:lumMod val="75000"/>
                  </a:schemeClr>
                </a:solidFill>
              </a:rPr>
              <a:t>	Reduktion von Krankheit, Stress, Belastungssituationen</a:t>
            </a:r>
          </a:p>
          <a:p>
            <a:r>
              <a:rPr lang="de-DE" b="1" dirty="0">
                <a:solidFill>
                  <a:schemeClr val="accent1">
                    <a:lumMod val="75000"/>
                  </a:schemeClr>
                </a:solidFill>
              </a:rPr>
              <a:t>	</a:t>
            </a:r>
          </a:p>
        </p:txBody>
      </p:sp>
      <p:pic>
        <p:nvPicPr>
          <p:cNvPr id="5" name="Grafik 4" descr="Roland Linder Situation">
            <a:extLst>
              <a:ext uri="{FF2B5EF4-FFF2-40B4-BE49-F238E27FC236}">
                <a16:creationId xmlns:a16="http://schemas.microsoft.com/office/drawing/2014/main" id="{D33FA6E6-9EE9-4751-AE56-612C3E0B26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62205" y="2523989"/>
            <a:ext cx="322580" cy="176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rafik 5" descr="Roland Linder Situation">
            <a:extLst>
              <a:ext uri="{FF2B5EF4-FFF2-40B4-BE49-F238E27FC236}">
                <a16:creationId xmlns:a16="http://schemas.microsoft.com/office/drawing/2014/main" id="{3B3F38AA-C2D0-49C9-BEA6-5DFA904CE8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62205" y="2834708"/>
            <a:ext cx="322580" cy="176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rafik 6" descr="Roland Linder Situation">
            <a:extLst>
              <a:ext uri="{FF2B5EF4-FFF2-40B4-BE49-F238E27FC236}">
                <a16:creationId xmlns:a16="http://schemas.microsoft.com/office/drawing/2014/main" id="{D58CE668-A96D-467B-9C0C-CCB789553C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62205" y="3881136"/>
            <a:ext cx="322580" cy="176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rafik 7" descr="Roland Linder Situation">
            <a:extLst>
              <a:ext uri="{FF2B5EF4-FFF2-40B4-BE49-F238E27FC236}">
                <a16:creationId xmlns:a16="http://schemas.microsoft.com/office/drawing/2014/main" id="{D4A9B985-7E13-4A8E-AF3A-BE313E14DA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62205" y="4180416"/>
            <a:ext cx="322580" cy="176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rafik 8" descr="Roland Linder Situation">
            <a:extLst>
              <a:ext uri="{FF2B5EF4-FFF2-40B4-BE49-F238E27FC236}">
                <a16:creationId xmlns:a16="http://schemas.microsoft.com/office/drawing/2014/main" id="{C1367571-5040-432B-B435-3F274C7219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62205" y="4479696"/>
            <a:ext cx="322580" cy="176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rafik 9" descr="Roland Linder Situation">
            <a:extLst>
              <a:ext uri="{FF2B5EF4-FFF2-40B4-BE49-F238E27FC236}">
                <a16:creationId xmlns:a16="http://schemas.microsoft.com/office/drawing/2014/main" id="{560686E9-658A-4D39-B547-D6E1767DFD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62205" y="4751034"/>
            <a:ext cx="322580" cy="176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rafik 10" descr="Roland Linder Situation">
            <a:extLst>
              <a:ext uri="{FF2B5EF4-FFF2-40B4-BE49-F238E27FC236}">
                <a16:creationId xmlns:a16="http://schemas.microsoft.com/office/drawing/2014/main" id="{C776EE19-6D2D-4DAF-80B4-74E516602F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62205" y="5022372"/>
            <a:ext cx="322580" cy="176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rafik 11" descr="Roland Linder Situation">
            <a:extLst>
              <a:ext uri="{FF2B5EF4-FFF2-40B4-BE49-F238E27FC236}">
                <a16:creationId xmlns:a16="http://schemas.microsoft.com/office/drawing/2014/main" id="{86365B3F-AC1A-4AF6-9BDD-51EA6E64BC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62205" y="5293710"/>
            <a:ext cx="322580" cy="17653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AB753CDF-750D-45AE-B313-8805E95035F0}"/>
              </a:ext>
            </a:extLst>
          </p:cNvPr>
          <p:cNvGrpSpPr/>
          <p:nvPr/>
        </p:nvGrpSpPr>
        <p:grpSpPr>
          <a:xfrm>
            <a:off x="8923547" y="5151136"/>
            <a:ext cx="2864485" cy="890125"/>
            <a:chOff x="9013815" y="5863373"/>
            <a:chExt cx="2864485" cy="890125"/>
          </a:xfrm>
        </p:grpSpPr>
        <p:sp>
          <p:nvSpPr>
            <p:cNvPr id="13" name="Textfeld 2">
              <a:extLst>
                <a:ext uri="{FF2B5EF4-FFF2-40B4-BE49-F238E27FC236}">
                  <a16:creationId xmlns:a16="http://schemas.microsoft.com/office/drawing/2014/main" id="{2B9BD272-503B-47CD-B723-6B850805F9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13815" y="6361068"/>
              <a:ext cx="2864485" cy="392430"/>
            </a:xfrm>
            <a:prstGeom prst="rect">
              <a:avLst/>
            </a:prstGeom>
            <a:solidFill>
              <a:schemeClr val="accent4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algn="r"/>
              <a:r>
                <a:rPr lang="de-DE" sz="2000" dirty="0">
                  <a:solidFill>
                    <a:srgbClr val="000099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www.roland-linder.com</a:t>
              </a:r>
              <a:endParaRPr lang="de-DE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4" name="Bild 2" descr="roland linder">
              <a:extLst>
                <a:ext uri="{FF2B5EF4-FFF2-40B4-BE49-F238E27FC236}">
                  <a16:creationId xmlns:a16="http://schemas.microsoft.com/office/drawing/2014/main" id="{D596F733-5A01-4019-B30A-D0CF5359B2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15021" y="5863373"/>
              <a:ext cx="2663279" cy="298003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798388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DE095AD9-D7D4-4A7F-A123-600521AAE261}"/>
              </a:ext>
            </a:extLst>
          </p:cNvPr>
          <p:cNvSpPr txBox="1"/>
          <p:nvPr/>
        </p:nvSpPr>
        <p:spPr>
          <a:xfrm>
            <a:off x="1819275" y="323850"/>
            <a:ext cx="791527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400" b="1" dirty="0">
                <a:solidFill>
                  <a:schemeClr val="accent1">
                    <a:lumMod val="50000"/>
                  </a:schemeClr>
                </a:solidFill>
              </a:rPr>
              <a:t>Phase 4 des </a:t>
            </a:r>
            <a:r>
              <a:rPr lang="de-DE" sz="4400" b="1" dirty="0" err="1">
                <a:solidFill>
                  <a:schemeClr val="accent1">
                    <a:lumMod val="50000"/>
                  </a:schemeClr>
                </a:solidFill>
              </a:rPr>
              <a:t>Kärungsprozesses</a:t>
            </a:r>
            <a:endParaRPr lang="de-DE" sz="44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de-DE" sz="4400" b="1" dirty="0">
                <a:solidFill>
                  <a:schemeClr val="accent1">
                    <a:lumMod val="50000"/>
                  </a:schemeClr>
                </a:solidFill>
              </a:rPr>
              <a:t>Zukunft planen - Planungsphase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154A5FA2-606F-404B-B26F-063E86422DD4}"/>
              </a:ext>
            </a:extLst>
          </p:cNvPr>
          <p:cNvSpPr txBox="1"/>
          <p:nvPr/>
        </p:nvSpPr>
        <p:spPr>
          <a:xfrm>
            <a:off x="581970" y="2918587"/>
            <a:ext cx="4164331" cy="35394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chemeClr val="accent1">
                    <a:lumMod val="50000"/>
                  </a:schemeClr>
                </a:solidFill>
              </a:rPr>
              <a:t>Entwicklung von Lösungen</a:t>
            </a:r>
          </a:p>
          <a:p>
            <a:endParaRPr lang="de-DE" sz="28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de-DE" sz="2800" b="1" dirty="0">
                <a:solidFill>
                  <a:schemeClr val="accent1">
                    <a:lumMod val="50000"/>
                  </a:schemeClr>
                </a:solidFill>
              </a:rPr>
              <a:t>Planen der nächsten konkreten Schritte</a:t>
            </a:r>
          </a:p>
          <a:p>
            <a:endParaRPr lang="de-DE" sz="28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de-DE" sz="2800" b="1" dirty="0">
                <a:solidFill>
                  <a:schemeClr val="accent1">
                    <a:lumMod val="50000"/>
                  </a:schemeClr>
                </a:solidFill>
              </a:rPr>
              <a:t>Verdeutlichung notwendiger Entwicklungen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BE86A17F-8697-4F19-A5D8-627923084B68}"/>
              </a:ext>
            </a:extLst>
          </p:cNvPr>
          <p:cNvSpPr txBox="1"/>
          <p:nvPr/>
        </p:nvSpPr>
        <p:spPr>
          <a:xfrm>
            <a:off x="5228584" y="1931857"/>
            <a:ext cx="2192656" cy="35394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>
                <a:solidFill>
                  <a:schemeClr val="accent1">
                    <a:lumMod val="50000"/>
                  </a:schemeClr>
                </a:solidFill>
              </a:rPr>
              <a:t>SMART + H</a:t>
            </a:r>
          </a:p>
          <a:p>
            <a:pPr algn="ctr"/>
            <a:endParaRPr lang="de-DE" sz="28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de-DE" sz="2800" b="1" dirty="0">
                <a:solidFill>
                  <a:schemeClr val="accent1">
                    <a:lumMod val="50000"/>
                  </a:schemeClr>
                </a:solidFill>
              </a:rPr>
              <a:t>Spezifisch</a:t>
            </a:r>
          </a:p>
          <a:p>
            <a:pPr algn="ctr"/>
            <a:r>
              <a:rPr lang="de-DE" sz="2800" b="1" dirty="0">
                <a:solidFill>
                  <a:schemeClr val="accent1">
                    <a:lumMod val="50000"/>
                  </a:schemeClr>
                </a:solidFill>
              </a:rPr>
              <a:t>Messbar</a:t>
            </a:r>
          </a:p>
          <a:p>
            <a:pPr algn="ctr"/>
            <a:r>
              <a:rPr lang="de-DE" sz="2800" b="1" dirty="0">
                <a:solidFill>
                  <a:schemeClr val="accent1">
                    <a:lumMod val="50000"/>
                  </a:schemeClr>
                </a:solidFill>
              </a:rPr>
              <a:t>Attraktiv</a:t>
            </a:r>
          </a:p>
          <a:p>
            <a:pPr algn="ctr"/>
            <a:r>
              <a:rPr lang="de-DE" sz="2800" b="1" dirty="0">
                <a:solidFill>
                  <a:schemeClr val="accent1">
                    <a:lumMod val="50000"/>
                  </a:schemeClr>
                </a:solidFill>
              </a:rPr>
              <a:t>Realistisch</a:t>
            </a:r>
          </a:p>
          <a:p>
            <a:pPr algn="ctr"/>
            <a:r>
              <a:rPr lang="de-DE" sz="2800" b="1" dirty="0">
                <a:solidFill>
                  <a:schemeClr val="accent1">
                    <a:lumMod val="50000"/>
                  </a:schemeClr>
                </a:solidFill>
              </a:rPr>
              <a:t>Terminiert</a:t>
            </a:r>
          </a:p>
          <a:p>
            <a:pPr algn="ctr"/>
            <a:r>
              <a:rPr lang="de-DE" sz="2800" b="1" dirty="0">
                <a:solidFill>
                  <a:schemeClr val="accent1">
                    <a:lumMod val="50000"/>
                  </a:schemeClr>
                </a:solidFill>
              </a:rPr>
              <a:t>Hilfreich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B8141866-9D4A-48FD-9C3B-6431D76215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250" y="2918587"/>
            <a:ext cx="3829050" cy="5105400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7C6BEDAE-0DD8-4C77-A25F-F984F9B93791}"/>
              </a:ext>
            </a:extLst>
          </p:cNvPr>
          <p:cNvSpPr/>
          <p:nvPr/>
        </p:nvSpPr>
        <p:spPr>
          <a:xfrm>
            <a:off x="7524750" y="5827862"/>
            <a:ext cx="4419600" cy="2019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414FBCC6-05F6-4E5E-A327-3CFE78751C9B}"/>
              </a:ext>
            </a:extLst>
          </p:cNvPr>
          <p:cNvGrpSpPr/>
          <p:nvPr/>
        </p:nvGrpSpPr>
        <p:grpSpPr>
          <a:xfrm>
            <a:off x="9013815" y="5827862"/>
            <a:ext cx="2864485" cy="638207"/>
            <a:chOff x="9013815" y="5863373"/>
            <a:chExt cx="2864485" cy="638207"/>
          </a:xfrm>
          <a:noFill/>
        </p:grpSpPr>
        <p:sp>
          <p:nvSpPr>
            <p:cNvPr id="10" name="Textfeld 2">
              <a:extLst>
                <a:ext uri="{FF2B5EF4-FFF2-40B4-BE49-F238E27FC236}">
                  <a16:creationId xmlns:a16="http://schemas.microsoft.com/office/drawing/2014/main" id="{6BCFCC17-5749-428E-8750-6A9133D041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13815" y="6109150"/>
              <a:ext cx="2864485" cy="3924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algn="r"/>
              <a:r>
                <a:rPr lang="de-DE" sz="2000" dirty="0">
                  <a:solidFill>
                    <a:srgbClr val="000099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www.roland-linder.com</a:t>
              </a:r>
              <a:endParaRPr lang="de-DE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1" name="Bild 2" descr="roland linder">
              <a:extLst>
                <a:ext uri="{FF2B5EF4-FFF2-40B4-BE49-F238E27FC236}">
                  <a16:creationId xmlns:a16="http://schemas.microsoft.com/office/drawing/2014/main" id="{8051DE68-DC34-4B9B-9C55-B67FB6AF3F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15021" y="5863373"/>
              <a:ext cx="2663279" cy="298003"/>
            </a:xfrm>
            <a:prstGeom prst="rect">
              <a:avLst/>
            </a:prstGeom>
            <a:grp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42496743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8F517E8A-27A1-4D67-AD7A-15C7CEA3CBAB}"/>
              </a:ext>
            </a:extLst>
          </p:cNvPr>
          <p:cNvSpPr txBox="1"/>
          <p:nvPr/>
        </p:nvSpPr>
        <p:spPr>
          <a:xfrm>
            <a:off x="1228725" y="628650"/>
            <a:ext cx="8724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>
                <a:solidFill>
                  <a:schemeClr val="accent1">
                    <a:lumMod val="50000"/>
                  </a:schemeClr>
                </a:solidFill>
              </a:rPr>
              <a:t>Beibehalten – Follow UP Treffen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D717BCC4-A2AE-4073-9BE0-CAE2826460B9}"/>
              </a:ext>
            </a:extLst>
          </p:cNvPr>
          <p:cNvSpPr txBox="1"/>
          <p:nvPr/>
        </p:nvSpPr>
        <p:spPr>
          <a:xfrm>
            <a:off x="1000124" y="1638300"/>
            <a:ext cx="6181725" cy="452431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3200" b="1" dirty="0">
                <a:solidFill>
                  <a:schemeClr val="accent1">
                    <a:lumMod val="50000"/>
                  </a:schemeClr>
                </a:solidFill>
              </a:rPr>
              <a:t>1-3 Monate nach dem Mediationsprozess</a:t>
            </a:r>
          </a:p>
          <a:p>
            <a:endParaRPr lang="de-DE" sz="3200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de-DE" sz="32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de-DE" sz="3200" b="1" dirty="0">
                <a:solidFill>
                  <a:schemeClr val="accent1">
                    <a:lumMod val="50000"/>
                  </a:schemeClr>
                </a:solidFill>
              </a:rPr>
              <a:t>Bilanzierung und Zielüberprüfung</a:t>
            </a:r>
          </a:p>
          <a:p>
            <a:endParaRPr lang="de-DE" sz="3200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de-DE" sz="32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de-DE" sz="3200" b="1" dirty="0">
                <a:solidFill>
                  <a:schemeClr val="accent1">
                    <a:lumMod val="50000"/>
                  </a:schemeClr>
                </a:solidFill>
              </a:rPr>
              <a:t>Besprechung der weiteren Vorgehensweise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9574314-C5AB-419E-A0D8-C9EF604B32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705" y="1638300"/>
            <a:ext cx="3388520" cy="4518026"/>
          </a:xfrm>
          <a:prstGeom prst="rect">
            <a:avLst/>
          </a:prstGeom>
        </p:spPr>
      </p:pic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04B44A72-0B6D-4F5C-AB0B-3F5A0F8FCC4B}"/>
              </a:ext>
            </a:extLst>
          </p:cNvPr>
          <p:cNvGrpSpPr/>
          <p:nvPr/>
        </p:nvGrpSpPr>
        <p:grpSpPr>
          <a:xfrm>
            <a:off x="8521382" y="6262097"/>
            <a:ext cx="2864485" cy="638207"/>
            <a:chOff x="9013815" y="5863373"/>
            <a:chExt cx="2864485" cy="638207"/>
          </a:xfrm>
          <a:noFill/>
        </p:grpSpPr>
        <p:sp>
          <p:nvSpPr>
            <p:cNvPr id="7" name="Textfeld 2">
              <a:extLst>
                <a:ext uri="{FF2B5EF4-FFF2-40B4-BE49-F238E27FC236}">
                  <a16:creationId xmlns:a16="http://schemas.microsoft.com/office/drawing/2014/main" id="{6076C1F0-95AD-4C57-B2CE-9EF0D2814B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13815" y="6109150"/>
              <a:ext cx="2864485" cy="3924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algn="r"/>
              <a:r>
                <a:rPr lang="de-DE" sz="2000" dirty="0">
                  <a:solidFill>
                    <a:srgbClr val="000099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www.roland-linder.com</a:t>
              </a:r>
              <a:endParaRPr lang="de-DE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8" name="Bild 2" descr="roland linder">
              <a:extLst>
                <a:ext uri="{FF2B5EF4-FFF2-40B4-BE49-F238E27FC236}">
                  <a16:creationId xmlns:a16="http://schemas.microsoft.com/office/drawing/2014/main" id="{051330FD-04C1-4C16-8603-5B9BB0A34D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15021" y="5863373"/>
              <a:ext cx="2663279" cy="298003"/>
            </a:xfrm>
            <a:prstGeom prst="rect">
              <a:avLst/>
            </a:prstGeom>
            <a:grp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6499955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F3164534-57E7-4AB9-BAF4-DBBAC6012CA4}"/>
              </a:ext>
            </a:extLst>
          </p:cNvPr>
          <p:cNvSpPr txBox="1"/>
          <p:nvPr/>
        </p:nvSpPr>
        <p:spPr>
          <a:xfrm>
            <a:off x="1740024" y="790113"/>
            <a:ext cx="3557956" cy="4093428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rgbClr val="00009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Sehr gerne unterstütze ich Sie im Entwicklungs- und Klärungsprozess Ihres Teams. Nutzen Sie die Chancen, die eine konstruktive Konfliktbearbeitung bietet.</a:t>
            </a:r>
          </a:p>
          <a:p>
            <a:endParaRPr lang="de-DE" sz="2000" b="1" dirty="0">
              <a:solidFill>
                <a:srgbClr val="000099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DE" sz="2000" b="1" dirty="0">
              <a:solidFill>
                <a:srgbClr val="000099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sz="2000" b="1" dirty="0">
                <a:solidFill>
                  <a:srgbClr val="00009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Ich freue mich auf Ihre Kotaktaufnahme. Gehen Sie dafür einfach auf meine Seite.</a:t>
            </a:r>
            <a:endParaRPr lang="de-DE" dirty="0"/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4CB7F44D-4902-48E4-883A-F4AA4A8DD7CF}"/>
              </a:ext>
            </a:extLst>
          </p:cNvPr>
          <p:cNvGrpSpPr/>
          <p:nvPr/>
        </p:nvGrpSpPr>
        <p:grpSpPr>
          <a:xfrm>
            <a:off x="5197152" y="4412201"/>
            <a:ext cx="6621705" cy="2037584"/>
            <a:chOff x="8287547" y="5896921"/>
            <a:chExt cx="3580922" cy="561087"/>
          </a:xfrm>
          <a:noFill/>
        </p:grpSpPr>
        <p:sp>
          <p:nvSpPr>
            <p:cNvPr id="4" name="Textfeld 2">
              <a:extLst>
                <a:ext uri="{FF2B5EF4-FFF2-40B4-BE49-F238E27FC236}">
                  <a16:creationId xmlns:a16="http://schemas.microsoft.com/office/drawing/2014/main" id="{2E5EE41B-C662-407A-B910-379EC59888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87547" y="6161376"/>
              <a:ext cx="3445880" cy="29663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algn="r"/>
              <a:r>
                <a:rPr lang="de-DE" sz="3200" dirty="0">
                  <a:solidFill>
                    <a:srgbClr val="000099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www.roland-linder.com</a:t>
              </a:r>
              <a:endParaRPr lang="de-DE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r"/>
              <a:r>
                <a:rPr lang="de-DE" sz="3200" dirty="0">
                  <a:solidFill>
                    <a:srgbClr val="000099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www.roland-linder-mediation.de</a:t>
              </a:r>
              <a:endParaRPr lang="de-DE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5" name="Bild 2" descr="roland linder">
              <a:extLst>
                <a:ext uri="{FF2B5EF4-FFF2-40B4-BE49-F238E27FC236}">
                  <a16:creationId xmlns:a16="http://schemas.microsoft.com/office/drawing/2014/main" id="{4A0A2F5E-745D-49E2-AF6D-8B7505BBBBE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05190" y="5896921"/>
              <a:ext cx="2663279" cy="264455"/>
            </a:xfrm>
            <a:prstGeom prst="rect">
              <a:avLst/>
            </a:prstGeom>
            <a:grpFill/>
            <a:ln>
              <a:noFill/>
            </a:ln>
          </p:spPr>
        </p:pic>
      </p:grpSp>
      <p:sp>
        <p:nvSpPr>
          <p:cNvPr id="7" name="Textfeld 6">
            <a:extLst>
              <a:ext uri="{FF2B5EF4-FFF2-40B4-BE49-F238E27FC236}">
                <a16:creationId xmlns:a16="http://schemas.microsoft.com/office/drawing/2014/main" id="{5483E9D9-CBA3-4FEC-A106-87B2C0CDC413}"/>
              </a:ext>
            </a:extLst>
          </p:cNvPr>
          <p:cNvSpPr txBox="1"/>
          <p:nvPr/>
        </p:nvSpPr>
        <p:spPr>
          <a:xfrm>
            <a:off x="9499106" y="790113"/>
            <a:ext cx="227589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800" b="1" dirty="0">
                <a:solidFill>
                  <a:srgbClr val="000099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Ich bedanke mich fürs Zuschauen, Ihr Interesse und für Ihre Zeit.</a:t>
            </a:r>
            <a:endParaRPr lang="de-DE" sz="1800" b="1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D424FDA7-8E0B-49A1-B847-E7F2F580D1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95149" y="1388986"/>
            <a:ext cx="3593237" cy="2395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221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F39EBD65-A626-4CF9-BBB0-3F4F3DC1F6AC}"/>
              </a:ext>
            </a:extLst>
          </p:cNvPr>
          <p:cNvSpPr txBox="1"/>
          <p:nvPr/>
        </p:nvSpPr>
        <p:spPr>
          <a:xfrm>
            <a:off x="1713390" y="1012054"/>
            <a:ext cx="57793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b="1" dirty="0">
                <a:solidFill>
                  <a:schemeClr val="accent1">
                    <a:lumMod val="75000"/>
                  </a:schemeClr>
                </a:solidFill>
              </a:rPr>
              <a:t>Ausgangssituation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6F670D61-06A8-4563-8001-994D8D9AA1CC}"/>
              </a:ext>
            </a:extLst>
          </p:cNvPr>
          <p:cNvSpPr txBox="1"/>
          <p:nvPr/>
        </p:nvSpPr>
        <p:spPr>
          <a:xfrm>
            <a:off x="1189515" y="2220851"/>
            <a:ext cx="734377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chemeClr val="accent1">
                    <a:lumMod val="75000"/>
                  </a:schemeClr>
                </a:solidFill>
              </a:rPr>
              <a:t>Ungeklärte Konflikte führen zu </a:t>
            </a:r>
          </a:p>
          <a:p>
            <a:r>
              <a:rPr lang="de-DE" sz="2800" b="1" dirty="0">
                <a:solidFill>
                  <a:schemeClr val="accent1">
                    <a:lumMod val="75000"/>
                  </a:schemeClr>
                </a:solidFill>
              </a:rPr>
              <a:t>Spannungen im Team.</a:t>
            </a:r>
          </a:p>
          <a:p>
            <a:r>
              <a:rPr lang="de-DE" sz="2800" b="1" dirty="0">
                <a:solidFill>
                  <a:schemeClr val="accent1">
                    <a:lumMod val="75000"/>
                  </a:schemeClr>
                </a:solidFill>
              </a:rPr>
              <a:t>Kommunikation und Kooperation </a:t>
            </a:r>
          </a:p>
          <a:p>
            <a:r>
              <a:rPr lang="de-DE" sz="2800" b="1" dirty="0">
                <a:solidFill>
                  <a:schemeClr val="accent1">
                    <a:lumMod val="75000"/>
                  </a:schemeClr>
                </a:solidFill>
              </a:rPr>
              <a:t>finden nicht mehr in ausreichender </a:t>
            </a:r>
          </a:p>
          <a:p>
            <a:r>
              <a:rPr lang="de-DE" sz="2800" b="1" dirty="0">
                <a:solidFill>
                  <a:schemeClr val="accent1">
                    <a:lumMod val="75000"/>
                  </a:schemeClr>
                </a:solidFill>
              </a:rPr>
              <a:t>Form statt. Das Team büßt </a:t>
            </a:r>
          </a:p>
          <a:p>
            <a:r>
              <a:rPr lang="de-DE" sz="2800" b="1" dirty="0">
                <a:solidFill>
                  <a:schemeClr val="accent1">
                    <a:lumMod val="75000"/>
                  </a:schemeClr>
                </a:solidFill>
              </a:rPr>
              <a:t>Leistungsfähigkeit, Motivation, </a:t>
            </a:r>
          </a:p>
          <a:p>
            <a:r>
              <a:rPr lang="de-DE" sz="2800" b="1" dirty="0">
                <a:solidFill>
                  <a:schemeClr val="accent1">
                    <a:lumMod val="75000"/>
                  </a:schemeClr>
                </a:solidFill>
              </a:rPr>
              <a:t>Zuverlässigkeit ein. Es steigen </a:t>
            </a:r>
          </a:p>
          <a:p>
            <a:r>
              <a:rPr lang="de-DE" sz="2800" b="1" dirty="0">
                <a:solidFill>
                  <a:schemeClr val="accent1">
                    <a:lumMod val="75000"/>
                  </a:schemeClr>
                </a:solidFill>
              </a:rPr>
              <a:t>Fehlerquote, Krankheitstage.</a:t>
            </a:r>
          </a:p>
          <a:p>
            <a:r>
              <a:rPr lang="de-DE" sz="2800" b="1" dirty="0">
                <a:solidFill>
                  <a:schemeClr val="accent1">
                    <a:lumMod val="75000"/>
                  </a:schemeClr>
                </a:solidFill>
              </a:rPr>
              <a:t>Unzufriedenheit nimmt zu.</a:t>
            </a:r>
            <a:endParaRPr lang="de-DE" sz="280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061DFA7-C26A-4A2C-958E-2B5A121CB6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500" y="0"/>
            <a:ext cx="5143500" cy="6858000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C13D5EF8-11A5-498A-8BE6-7C131A639F49}"/>
              </a:ext>
            </a:extLst>
          </p:cNvPr>
          <p:cNvSpPr/>
          <p:nvPr/>
        </p:nvSpPr>
        <p:spPr>
          <a:xfrm>
            <a:off x="7038975" y="0"/>
            <a:ext cx="5153025" cy="18430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9E49B74B-BFC4-419D-8686-840E7838D1D6}"/>
              </a:ext>
            </a:extLst>
          </p:cNvPr>
          <p:cNvSpPr/>
          <p:nvPr/>
        </p:nvSpPr>
        <p:spPr>
          <a:xfrm>
            <a:off x="7038975" y="5085970"/>
            <a:ext cx="5153025" cy="18430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2916CF17-9E49-4CD9-8D9A-31F65AB685C4}"/>
              </a:ext>
            </a:extLst>
          </p:cNvPr>
          <p:cNvGrpSpPr/>
          <p:nvPr/>
        </p:nvGrpSpPr>
        <p:grpSpPr>
          <a:xfrm>
            <a:off x="9013815" y="5827862"/>
            <a:ext cx="2864485" cy="638207"/>
            <a:chOff x="9013815" y="5863373"/>
            <a:chExt cx="2864485" cy="638207"/>
          </a:xfrm>
          <a:noFill/>
        </p:grpSpPr>
        <p:sp>
          <p:nvSpPr>
            <p:cNvPr id="10" name="Textfeld 2">
              <a:extLst>
                <a:ext uri="{FF2B5EF4-FFF2-40B4-BE49-F238E27FC236}">
                  <a16:creationId xmlns:a16="http://schemas.microsoft.com/office/drawing/2014/main" id="{D4417433-9F67-402A-A5B8-01B16CD3B3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13815" y="6109150"/>
              <a:ext cx="2864485" cy="3924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algn="r"/>
              <a:r>
                <a:rPr lang="de-DE" sz="2000" dirty="0">
                  <a:solidFill>
                    <a:srgbClr val="000099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www.roland-linder.com</a:t>
              </a:r>
              <a:endParaRPr lang="de-DE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1" name="Bild 2" descr="roland linder">
              <a:extLst>
                <a:ext uri="{FF2B5EF4-FFF2-40B4-BE49-F238E27FC236}">
                  <a16:creationId xmlns:a16="http://schemas.microsoft.com/office/drawing/2014/main" id="{B40BEF80-4AC0-438A-8B36-7519D5F586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15021" y="5863373"/>
              <a:ext cx="2663279" cy="298003"/>
            </a:xfrm>
            <a:prstGeom prst="rect">
              <a:avLst/>
            </a:prstGeom>
            <a:grp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590057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B87EAE55-0500-499A-B39E-C0FD297A8163}"/>
              </a:ext>
            </a:extLst>
          </p:cNvPr>
          <p:cNvSpPr txBox="1"/>
          <p:nvPr/>
        </p:nvSpPr>
        <p:spPr>
          <a:xfrm>
            <a:off x="1713390" y="1012054"/>
            <a:ext cx="57793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b="1" dirty="0">
                <a:solidFill>
                  <a:schemeClr val="accent1">
                    <a:lumMod val="75000"/>
                  </a:schemeClr>
                </a:solidFill>
              </a:rPr>
              <a:t>Ausgangssituation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6ED30F2A-731C-4455-97B7-C0355F33245E}"/>
              </a:ext>
            </a:extLst>
          </p:cNvPr>
          <p:cNvSpPr txBox="1"/>
          <p:nvPr/>
        </p:nvSpPr>
        <p:spPr>
          <a:xfrm>
            <a:off x="1162975" y="2805344"/>
            <a:ext cx="1713390" cy="58477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>
                <a:solidFill>
                  <a:schemeClr val="accent1">
                    <a:lumMod val="75000"/>
                  </a:schemeClr>
                </a:solidFill>
              </a:rPr>
              <a:t>Ärger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C65A822-398C-45D9-9F06-CA3374DDE2A0}"/>
              </a:ext>
            </a:extLst>
          </p:cNvPr>
          <p:cNvSpPr txBox="1"/>
          <p:nvPr/>
        </p:nvSpPr>
        <p:spPr>
          <a:xfrm>
            <a:off x="3746376" y="2247531"/>
            <a:ext cx="1713390" cy="58477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>
                <a:solidFill>
                  <a:schemeClr val="accent1">
                    <a:lumMod val="75000"/>
                  </a:schemeClr>
                </a:solidFill>
              </a:rPr>
              <a:t>Rückzug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BA8C1F04-31E6-4368-924A-BCFDF0248AC4}"/>
              </a:ext>
            </a:extLst>
          </p:cNvPr>
          <p:cNvSpPr txBox="1"/>
          <p:nvPr/>
        </p:nvSpPr>
        <p:spPr>
          <a:xfrm>
            <a:off x="4098524" y="3256920"/>
            <a:ext cx="1713390" cy="58477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>
                <a:solidFill>
                  <a:schemeClr val="accent1">
                    <a:lumMod val="75000"/>
                  </a:schemeClr>
                </a:solidFill>
              </a:rPr>
              <a:t>Wut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EC2B9FE8-A433-4218-93CB-A2387742A10C}"/>
              </a:ext>
            </a:extLst>
          </p:cNvPr>
          <p:cNvSpPr txBox="1"/>
          <p:nvPr/>
        </p:nvSpPr>
        <p:spPr>
          <a:xfrm>
            <a:off x="1041484" y="3923627"/>
            <a:ext cx="3093868" cy="58477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>
                <a:solidFill>
                  <a:schemeClr val="accent1">
                    <a:lumMod val="75000"/>
                  </a:schemeClr>
                </a:solidFill>
              </a:rPr>
              <a:t>Verunsicherung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C0F59D26-A3B3-4185-9BC0-AF486E5029AF}"/>
              </a:ext>
            </a:extLst>
          </p:cNvPr>
          <p:cNvSpPr txBox="1"/>
          <p:nvPr/>
        </p:nvSpPr>
        <p:spPr>
          <a:xfrm>
            <a:off x="8293223" y="2984377"/>
            <a:ext cx="2651464" cy="107721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>
                <a:solidFill>
                  <a:schemeClr val="accent1">
                    <a:lumMod val="75000"/>
                  </a:schemeClr>
                </a:solidFill>
              </a:rPr>
              <a:t>Innere Kündigung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FEB61066-9A3B-408E-ADAA-BC277E233358}"/>
              </a:ext>
            </a:extLst>
          </p:cNvPr>
          <p:cNvSpPr txBox="1"/>
          <p:nvPr/>
        </p:nvSpPr>
        <p:spPr>
          <a:xfrm>
            <a:off x="8009137" y="4563832"/>
            <a:ext cx="3425302" cy="58477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>
                <a:solidFill>
                  <a:schemeClr val="accent1">
                    <a:lumMod val="75000"/>
                  </a:schemeClr>
                </a:solidFill>
              </a:rPr>
              <a:t>Frontenbildung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B95911E2-7DBE-47D7-B6C2-0F129C99DA4B}"/>
              </a:ext>
            </a:extLst>
          </p:cNvPr>
          <p:cNvSpPr txBox="1"/>
          <p:nvPr/>
        </p:nvSpPr>
        <p:spPr>
          <a:xfrm>
            <a:off x="8865093" y="5732994"/>
            <a:ext cx="1713390" cy="58477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>
                <a:solidFill>
                  <a:schemeClr val="accent1">
                    <a:lumMod val="75000"/>
                  </a:schemeClr>
                </a:solidFill>
              </a:rPr>
              <a:t>Trotz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0CB23E28-9A9D-4095-8D83-FF54127EF37D}"/>
              </a:ext>
            </a:extLst>
          </p:cNvPr>
          <p:cNvSpPr txBox="1"/>
          <p:nvPr/>
        </p:nvSpPr>
        <p:spPr>
          <a:xfrm>
            <a:off x="4098524" y="5276874"/>
            <a:ext cx="3888418" cy="107721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>
                <a:solidFill>
                  <a:schemeClr val="accent1">
                    <a:lumMod val="75000"/>
                  </a:schemeClr>
                </a:solidFill>
              </a:rPr>
              <a:t>Kommunikations-verweigerung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990C0CB1-8DE4-4947-9FE4-8B31DDAD622A}"/>
              </a:ext>
            </a:extLst>
          </p:cNvPr>
          <p:cNvSpPr txBox="1"/>
          <p:nvPr/>
        </p:nvSpPr>
        <p:spPr>
          <a:xfrm>
            <a:off x="7035120" y="842777"/>
            <a:ext cx="2438400" cy="58477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>
                <a:solidFill>
                  <a:schemeClr val="accent1">
                    <a:lumMod val="75000"/>
                  </a:schemeClr>
                </a:solidFill>
              </a:rPr>
              <a:t>Schweigen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EAF16BBC-A5A7-4A10-A485-0597B8EF9F62}"/>
              </a:ext>
            </a:extLst>
          </p:cNvPr>
          <p:cNvSpPr txBox="1"/>
          <p:nvPr/>
        </p:nvSpPr>
        <p:spPr>
          <a:xfrm rot="20313172">
            <a:off x="784274" y="3704342"/>
            <a:ext cx="10516916" cy="584775"/>
          </a:xfrm>
          <a:prstGeom prst="rect">
            <a:avLst/>
          </a:prstGeom>
          <a:solidFill>
            <a:schemeClr val="accent2"/>
          </a:solidFill>
          <a:effectLst/>
        </p:spPr>
        <p:txBody>
          <a:bodyPr wrap="square" rtlCol="0">
            <a:spAutoFit/>
          </a:bodyPr>
          <a:lstStyle/>
          <a:p>
            <a:r>
              <a:rPr lang="de-DE" sz="3200" b="1" dirty="0">
                <a:solidFill>
                  <a:schemeClr val="accent1">
                    <a:lumMod val="75000"/>
                  </a:schemeClr>
                </a:solidFill>
              </a:rPr>
              <a:t>Schwierige Emotionen und destruktives Verhalten</a:t>
            </a:r>
          </a:p>
        </p:txBody>
      </p:sp>
    </p:spTree>
    <p:extLst>
      <p:ext uri="{BB962C8B-B14F-4D97-AF65-F5344CB8AC3E}">
        <p14:creationId xmlns:p14="http://schemas.microsoft.com/office/powerpoint/2010/main" val="25260969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CC12EEFE-363B-4591-815F-A0872E38DC67}"/>
              </a:ext>
            </a:extLst>
          </p:cNvPr>
          <p:cNvSpPr txBox="1"/>
          <p:nvPr/>
        </p:nvSpPr>
        <p:spPr>
          <a:xfrm>
            <a:off x="1257300" y="762000"/>
            <a:ext cx="4905375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accent1">
                    <a:lumMod val="75000"/>
                  </a:schemeClr>
                </a:solidFill>
              </a:rPr>
              <a:t>Phase 1 des Mediationsprozesses:</a:t>
            </a:r>
          </a:p>
          <a:p>
            <a:endParaRPr lang="de-DE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de-DE" b="1" dirty="0">
                <a:solidFill>
                  <a:schemeClr val="accent1">
                    <a:lumMod val="75000"/>
                  </a:schemeClr>
                </a:solidFill>
              </a:rPr>
              <a:t>Das </a:t>
            </a:r>
            <a:r>
              <a:rPr lang="de-DE" b="1" dirty="0">
                <a:solidFill>
                  <a:srgbClr val="FF0000"/>
                </a:solidFill>
              </a:rPr>
              <a:t>Auftragsklärungsgespräch</a:t>
            </a:r>
            <a:r>
              <a:rPr lang="de-DE" b="1" dirty="0">
                <a:solidFill>
                  <a:schemeClr val="accent1">
                    <a:lumMod val="75000"/>
                  </a:schemeClr>
                </a:solidFill>
              </a:rPr>
              <a:t> zwischen  Führungskraft des Teams und Klärungshelfer*in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F4965BA-191E-494C-BC2E-132601EF68CA}"/>
              </a:ext>
            </a:extLst>
          </p:cNvPr>
          <p:cNvSpPr txBox="1"/>
          <p:nvPr/>
        </p:nvSpPr>
        <p:spPr>
          <a:xfrm>
            <a:off x="1257300" y="2447925"/>
            <a:ext cx="3400425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accent1">
                    <a:lumMod val="75000"/>
                  </a:schemeClr>
                </a:solidFill>
              </a:rPr>
              <a:t>Die Weichen werden gestellt. Gute Vorbereitung ist eine Grundlage eines erfolgreichen Mediationsprozesses.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CD11509C-5CFC-4B35-B1CB-3BBB5B5ADC9D}"/>
              </a:ext>
            </a:extLst>
          </p:cNvPr>
          <p:cNvSpPr txBox="1"/>
          <p:nvPr/>
        </p:nvSpPr>
        <p:spPr>
          <a:xfrm>
            <a:off x="6737505" y="762000"/>
            <a:ext cx="4794588" cy="369331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accent1">
                    <a:lumMod val="75000"/>
                  </a:schemeClr>
                </a:solidFill>
              </a:rPr>
              <a:t>Themen:</a:t>
            </a:r>
          </a:p>
          <a:p>
            <a:endParaRPr lang="de-DE" b="1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de-DE" b="1" dirty="0">
                <a:solidFill>
                  <a:schemeClr val="accent1">
                    <a:lumMod val="75000"/>
                  </a:schemeClr>
                </a:solidFill>
              </a:rPr>
              <a:t>Situationsbeschreibung  aus Sicht der Führungskraft</a:t>
            </a:r>
          </a:p>
          <a:p>
            <a:pPr marL="285750" indent="-285750">
              <a:buFontTx/>
              <a:buChar char="-"/>
            </a:pPr>
            <a:r>
              <a:rPr lang="de-DE" b="1" dirty="0">
                <a:solidFill>
                  <a:schemeClr val="accent1">
                    <a:lumMod val="75000"/>
                  </a:schemeClr>
                </a:solidFill>
              </a:rPr>
              <a:t>Bisherige Lösungsversuche</a:t>
            </a:r>
          </a:p>
          <a:p>
            <a:pPr marL="285750" indent="-285750">
              <a:buFontTx/>
              <a:buChar char="-"/>
            </a:pPr>
            <a:r>
              <a:rPr lang="de-DE" b="1" dirty="0">
                <a:solidFill>
                  <a:schemeClr val="accent1">
                    <a:lumMod val="75000"/>
                  </a:schemeClr>
                </a:solidFill>
              </a:rPr>
              <a:t>Wichtige Informationen</a:t>
            </a:r>
          </a:p>
          <a:p>
            <a:pPr marL="285750" indent="-285750">
              <a:buFontTx/>
              <a:buChar char="-"/>
            </a:pPr>
            <a:r>
              <a:rPr lang="de-DE" b="1" dirty="0">
                <a:solidFill>
                  <a:schemeClr val="accent1">
                    <a:lumMod val="75000"/>
                  </a:schemeClr>
                </a:solidFill>
              </a:rPr>
              <a:t>Rollen der Führungskraft im Mediationsprozess</a:t>
            </a:r>
          </a:p>
          <a:p>
            <a:pPr marL="285750" indent="-285750">
              <a:buFontTx/>
              <a:buChar char="-"/>
            </a:pPr>
            <a:r>
              <a:rPr lang="de-DE" b="1" dirty="0">
                <a:solidFill>
                  <a:schemeClr val="accent1">
                    <a:lumMod val="75000"/>
                  </a:schemeClr>
                </a:solidFill>
              </a:rPr>
              <a:t>Klare Kommunikation (Themen aktiv ansprechen)</a:t>
            </a:r>
          </a:p>
          <a:p>
            <a:pPr marL="285750" indent="-285750">
              <a:buFontTx/>
              <a:buChar char="-"/>
            </a:pPr>
            <a:r>
              <a:rPr lang="de-DE" b="1" dirty="0">
                <a:solidFill>
                  <a:schemeClr val="accent1">
                    <a:lumMod val="75000"/>
                  </a:schemeClr>
                </a:solidFill>
              </a:rPr>
              <a:t>Respektvoller Umgang</a:t>
            </a:r>
          </a:p>
          <a:p>
            <a:pPr marL="285750" indent="-285750">
              <a:buFontTx/>
              <a:buChar char="-"/>
            </a:pPr>
            <a:r>
              <a:rPr lang="de-DE" b="1" dirty="0">
                <a:solidFill>
                  <a:schemeClr val="accent1">
                    <a:lumMod val="75000"/>
                  </a:schemeClr>
                </a:solidFill>
              </a:rPr>
              <a:t>Vorgehensweise im Klärungs- / Mediationsprozess</a:t>
            </a:r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8BB9B26D-97B0-483F-B8E3-044FD1213E73}"/>
              </a:ext>
            </a:extLst>
          </p:cNvPr>
          <p:cNvSpPr txBox="1"/>
          <p:nvPr/>
        </p:nvSpPr>
        <p:spPr>
          <a:xfrm>
            <a:off x="1257300" y="4781439"/>
            <a:ext cx="5282214" cy="1323439"/>
          </a:xfrm>
          <a:prstGeom prst="rect">
            <a:avLst/>
          </a:prstGeom>
          <a:solidFill>
            <a:srgbClr val="FFC0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de-DE" sz="4000" b="1" dirty="0">
                <a:solidFill>
                  <a:srgbClr val="7030A0"/>
                </a:solidFill>
              </a:rPr>
              <a:t>Wahrheit vor Schönheit</a:t>
            </a:r>
          </a:p>
          <a:p>
            <a:r>
              <a:rPr lang="de-DE" sz="4000" b="1" dirty="0">
                <a:solidFill>
                  <a:srgbClr val="7030A0"/>
                </a:solidFill>
              </a:rPr>
              <a:t>Klarheit vor Harmonie</a:t>
            </a:r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AA304F46-CACB-4770-9C03-C0CAB2821947}"/>
              </a:ext>
            </a:extLst>
          </p:cNvPr>
          <p:cNvGrpSpPr/>
          <p:nvPr/>
        </p:nvGrpSpPr>
        <p:grpSpPr>
          <a:xfrm>
            <a:off x="9013815" y="5827862"/>
            <a:ext cx="2864485" cy="638207"/>
            <a:chOff x="9013815" y="5863373"/>
            <a:chExt cx="2864485" cy="638207"/>
          </a:xfrm>
          <a:noFill/>
        </p:grpSpPr>
        <p:sp>
          <p:nvSpPr>
            <p:cNvPr id="7" name="Textfeld 2">
              <a:extLst>
                <a:ext uri="{FF2B5EF4-FFF2-40B4-BE49-F238E27FC236}">
                  <a16:creationId xmlns:a16="http://schemas.microsoft.com/office/drawing/2014/main" id="{E72D1520-E851-4591-8897-BAD88E0F64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13815" y="6109150"/>
              <a:ext cx="2864485" cy="3924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algn="r"/>
              <a:r>
                <a:rPr lang="de-DE" sz="2000" dirty="0">
                  <a:solidFill>
                    <a:srgbClr val="000099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www.roland-linder.com</a:t>
              </a:r>
              <a:endParaRPr lang="de-DE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8" name="Bild 2" descr="roland linder">
              <a:extLst>
                <a:ext uri="{FF2B5EF4-FFF2-40B4-BE49-F238E27FC236}">
                  <a16:creationId xmlns:a16="http://schemas.microsoft.com/office/drawing/2014/main" id="{2B524D33-0715-45D0-A065-D1AE98DB0C7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15021" y="5863373"/>
              <a:ext cx="2663279" cy="298003"/>
            </a:xfrm>
            <a:prstGeom prst="rect">
              <a:avLst/>
            </a:prstGeom>
            <a:grp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5003232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CC12EEFE-363B-4591-815F-A0872E38DC67}"/>
              </a:ext>
            </a:extLst>
          </p:cNvPr>
          <p:cNvSpPr txBox="1"/>
          <p:nvPr/>
        </p:nvSpPr>
        <p:spPr>
          <a:xfrm>
            <a:off x="1257300" y="762000"/>
            <a:ext cx="4905375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accent1">
                    <a:lumMod val="75000"/>
                  </a:schemeClr>
                </a:solidFill>
              </a:rPr>
              <a:t>Phase 1 des Mediationsprozesses:</a:t>
            </a:r>
          </a:p>
          <a:p>
            <a:endParaRPr lang="de-DE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de-DE" b="1" dirty="0">
                <a:solidFill>
                  <a:schemeClr val="accent1">
                    <a:lumMod val="75000"/>
                  </a:schemeClr>
                </a:solidFill>
              </a:rPr>
              <a:t>Das </a:t>
            </a:r>
            <a:r>
              <a:rPr lang="de-DE" b="1" dirty="0">
                <a:solidFill>
                  <a:srgbClr val="FF0000"/>
                </a:solidFill>
              </a:rPr>
              <a:t>Auftragsklärungsgespräch</a:t>
            </a:r>
            <a:r>
              <a:rPr lang="de-DE" b="1" dirty="0">
                <a:solidFill>
                  <a:schemeClr val="accent1">
                    <a:lumMod val="75000"/>
                  </a:schemeClr>
                </a:solidFill>
              </a:rPr>
              <a:t> zwischen  Führungskraft des Teams und Klärungshelfer*in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F4965BA-191E-494C-BC2E-132601EF68CA}"/>
              </a:ext>
            </a:extLst>
          </p:cNvPr>
          <p:cNvSpPr txBox="1"/>
          <p:nvPr/>
        </p:nvSpPr>
        <p:spPr>
          <a:xfrm>
            <a:off x="1257300" y="2447925"/>
            <a:ext cx="3400425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accent1">
                    <a:lumMod val="75000"/>
                  </a:schemeClr>
                </a:solidFill>
              </a:rPr>
              <a:t>Die Weichen werden gestellt. Gute Vorbereitung ist eine Grundlage eines erfolgreichen Mediationsprozesses.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CD11509C-5CFC-4B35-B1CB-3BBB5B5ADC9D}"/>
              </a:ext>
            </a:extLst>
          </p:cNvPr>
          <p:cNvSpPr txBox="1"/>
          <p:nvPr/>
        </p:nvSpPr>
        <p:spPr>
          <a:xfrm>
            <a:off x="6737505" y="762000"/>
            <a:ext cx="4794588" cy="480131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accent1">
                    <a:lumMod val="75000"/>
                  </a:schemeClr>
                </a:solidFill>
              </a:rPr>
              <a:t>Rollen:</a:t>
            </a:r>
          </a:p>
          <a:p>
            <a:endParaRPr lang="de-DE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de-DE" b="1" dirty="0">
                <a:solidFill>
                  <a:schemeClr val="accent1">
                    <a:lumMod val="75000"/>
                  </a:schemeClr>
                </a:solidFill>
              </a:rPr>
              <a:t>Aufgaben der Führungskraft im Mediationsprozess</a:t>
            </a:r>
          </a:p>
          <a:p>
            <a:endParaRPr lang="de-DE" b="1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de-DE" b="1" dirty="0">
                <a:solidFill>
                  <a:schemeClr val="accent1">
                    <a:lumMod val="75000"/>
                  </a:schemeClr>
                </a:solidFill>
              </a:rPr>
              <a:t>Klares Auftreten</a:t>
            </a:r>
          </a:p>
          <a:p>
            <a:pPr marL="285750" indent="-285750">
              <a:buFontTx/>
              <a:buChar char="-"/>
            </a:pPr>
            <a:r>
              <a:rPr lang="de-DE" b="1" dirty="0">
                <a:solidFill>
                  <a:schemeClr val="accent1">
                    <a:lumMod val="75000"/>
                  </a:schemeClr>
                </a:solidFill>
              </a:rPr>
              <a:t>Klare Benennung der eigenen Sichtweise</a:t>
            </a:r>
          </a:p>
          <a:p>
            <a:pPr marL="285750" indent="-285750">
              <a:buFontTx/>
              <a:buChar char="-"/>
            </a:pPr>
            <a:r>
              <a:rPr lang="de-DE" b="1" dirty="0">
                <a:solidFill>
                  <a:schemeClr val="accent1">
                    <a:lumMod val="75000"/>
                  </a:schemeClr>
                </a:solidFill>
              </a:rPr>
              <a:t>Konkrete Beispiele benennen</a:t>
            </a:r>
          </a:p>
          <a:p>
            <a:pPr marL="285750" indent="-285750">
              <a:buFontTx/>
              <a:buChar char="-"/>
            </a:pPr>
            <a:r>
              <a:rPr lang="de-DE" b="1" dirty="0">
                <a:solidFill>
                  <a:schemeClr val="accent1">
                    <a:lumMod val="75000"/>
                  </a:schemeClr>
                </a:solidFill>
              </a:rPr>
              <a:t>Gesetzliche Rahmenbedingungen bleiben natürlich gültig (keine persönlichen Informationen ohne Einverständnis verwenden)</a:t>
            </a:r>
          </a:p>
          <a:p>
            <a:pPr marL="285750" indent="-285750">
              <a:buFontTx/>
              <a:buChar char="-"/>
            </a:pPr>
            <a:r>
              <a:rPr lang="de-DE" b="1" dirty="0">
                <a:solidFill>
                  <a:schemeClr val="accent1">
                    <a:lumMod val="75000"/>
                  </a:schemeClr>
                </a:solidFill>
              </a:rPr>
              <a:t>Ziele formulieren</a:t>
            </a:r>
          </a:p>
          <a:p>
            <a:pPr marL="285750" indent="-285750">
              <a:buFontTx/>
              <a:buChar char="-"/>
            </a:pPr>
            <a:r>
              <a:rPr lang="de-DE" b="1" dirty="0">
                <a:solidFill>
                  <a:schemeClr val="accent1">
                    <a:lumMod val="75000"/>
                  </a:schemeClr>
                </a:solidFill>
              </a:rPr>
              <a:t>Verantwortung für das Ergebnis des Prozesses behalten</a:t>
            </a:r>
          </a:p>
          <a:p>
            <a:pPr marL="285750" indent="-285750">
              <a:buFontTx/>
              <a:buChar char="-"/>
            </a:pPr>
            <a:r>
              <a:rPr lang="de-DE" b="1" dirty="0">
                <a:solidFill>
                  <a:schemeClr val="accent1">
                    <a:lumMod val="75000"/>
                  </a:schemeClr>
                </a:solidFill>
              </a:rPr>
              <a:t>Verantwortung für den Prozess an die/den Klärungshelfer*in für den Prozess übergeben</a:t>
            </a:r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8BB9B26D-97B0-483F-B8E3-044FD1213E73}"/>
              </a:ext>
            </a:extLst>
          </p:cNvPr>
          <p:cNvSpPr txBox="1"/>
          <p:nvPr/>
        </p:nvSpPr>
        <p:spPr>
          <a:xfrm>
            <a:off x="1257300" y="4239875"/>
            <a:ext cx="5282214" cy="1323439"/>
          </a:xfrm>
          <a:prstGeom prst="rect">
            <a:avLst/>
          </a:prstGeom>
          <a:solidFill>
            <a:srgbClr val="FFC0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de-DE" sz="4000" b="1" dirty="0">
                <a:solidFill>
                  <a:srgbClr val="7030A0"/>
                </a:solidFill>
              </a:rPr>
              <a:t>Wahrheit vor Schönheit</a:t>
            </a:r>
          </a:p>
          <a:p>
            <a:r>
              <a:rPr lang="de-DE" sz="4000" b="1" dirty="0">
                <a:solidFill>
                  <a:srgbClr val="7030A0"/>
                </a:solidFill>
              </a:rPr>
              <a:t>Klarheit vor Harmonie</a:t>
            </a:r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B61DF834-4E2F-4529-93AB-79B3E5C2AC91}"/>
              </a:ext>
            </a:extLst>
          </p:cNvPr>
          <p:cNvGrpSpPr/>
          <p:nvPr/>
        </p:nvGrpSpPr>
        <p:grpSpPr>
          <a:xfrm>
            <a:off x="9013815" y="5827862"/>
            <a:ext cx="2864485" cy="638207"/>
            <a:chOff x="9013815" y="5863373"/>
            <a:chExt cx="2864485" cy="638207"/>
          </a:xfrm>
          <a:noFill/>
        </p:grpSpPr>
        <p:sp>
          <p:nvSpPr>
            <p:cNvPr id="7" name="Textfeld 2">
              <a:extLst>
                <a:ext uri="{FF2B5EF4-FFF2-40B4-BE49-F238E27FC236}">
                  <a16:creationId xmlns:a16="http://schemas.microsoft.com/office/drawing/2014/main" id="{FDC54732-F509-4866-A952-B069627746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13815" y="6109150"/>
              <a:ext cx="2864485" cy="3924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algn="r"/>
              <a:r>
                <a:rPr lang="de-DE" sz="2000" dirty="0">
                  <a:solidFill>
                    <a:srgbClr val="000099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www.roland-linder.com</a:t>
              </a:r>
              <a:endParaRPr lang="de-DE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8" name="Bild 2" descr="roland linder">
              <a:extLst>
                <a:ext uri="{FF2B5EF4-FFF2-40B4-BE49-F238E27FC236}">
                  <a16:creationId xmlns:a16="http://schemas.microsoft.com/office/drawing/2014/main" id="{2CB7AA53-DE5A-48E7-90D9-AF5B55C8C6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15021" y="5863373"/>
              <a:ext cx="2663279" cy="298003"/>
            </a:xfrm>
            <a:prstGeom prst="rect">
              <a:avLst/>
            </a:prstGeom>
            <a:grp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8715965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CC12EEFE-363B-4591-815F-A0872E38DC67}"/>
              </a:ext>
            </a:extLst>
          </p:cNvPr>
          <p:cNvSpPr txBox="1"/>
          <p:nvPr/>
        </p:nvSpPr>
        <p:spPr>
          <a:xfrm>
            <a:off x="1257300" y="762000"/>
            <a:ext cx="4905375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accent1">
                    <a:lumMod val="75000"/>
                  </a:schemeClr>
                </a:solidFill>
              </a:rPr>
              <a:t>Phase 1 des Mediationsprozesses:</a:t>
            </a:r>
          </a:p>
          <a:p>
            <a:endParaRPr lang="de-DE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de-DE" b="1" dirty="0">
                <a:solidFill>
                  <a:schemeClr val="accent1">
                    <a:lumMod val="75000"/>
                  </a:schemeClr>
                </a:solidFill>
              </a:rPr>
              <a:t>Das </a:t>
            </a:r>
            <a:r>
              <a:rPr lang="de-DE" b="1" dirty="0">
                <a:solidFill>
                  <a:srgbClr val="FF0000"/>
                </a:solidFill>
              </a:rPr>
              <a:t>Auftragsklärungsgespräch</a:t>
            </a:r>
            <a:r>
              <a:rPr lang="de-DE" b="1" dirty="0">
                <a:solidFill>
                  <a:schemeClr val="accent1">
                    <a:lumMod val="75000"/>
                  </a:schemeClr>
                </a:solidFill>
              </a:rPr>
              <a:t> zwischen  Führungskraft des Teams und Klärungshelfer*in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F4965BA-191E-494C-BC2E-132601EF68CA}"/>
              </a:ext>
            </a:extLst>
          </p:cNvPr>
          <p:cNvSpPr txBox="1"/>
          <p:nvPr/>
        </p:nvSpPr>
        <p:spPr>
          <a:xfrm>
            <a:off x="1257300" y="2447925"/>
            <a:ext cx="3400425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accent1">
                    <a:lumMod val="75000"/>
                  </a:schemeClr>
                </a:solidFill>
              </a:rPr>
              <a:t>Die Weichen werden gestellt. Gute Vorbereitung ist eine Grundlage eines erfolgreichen Mediationsprozesses.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CD11509C-5CFC-4B35-B1CB-3BBB5B5ADC9D}"/>
              </a:ext>
            </a:extLst>
          </p:cNvPr>
          <p:cNvSpPr txBox="1"/>
          <p:nvPr/>
        </p:nvSpPr>
        <p:spPr>
          <a:xfrm>
            <a:off x="6737505" y="762000"/>
            <a:ext cx="4794588" cy="397031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accent1">
                    <a:lumMod val="75000"/>
                  </a:schemeClr>
                </a:solidFill>
              </a:rPr>
              <a:t>Rollen:</a:t>
            </a:r>
          </a:p>
          <a:p>
            <a:endParaRPr lang="de-DE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de-DE" b="1" dirty="0">
                <a:solidFill>
                  <a:schemeClr val="accent1">
                    <a:lumMod val="75000"/>
                  </a:schemeClr>
                </a:solidFill>
              </a:rPr>
              <a:t>Aufgaben der / des Mediator*in </a:t>
            </a:r>
          </a:p>
          <a:p>
            <a:endParaRPr lang="de-DE" b="1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de-DE" b="1" dirty="0">
                <a:solidFill>
                  <a:schemeClr val="accent1">
                    <a:lumMod val="75000"/>
                  </a:schemeClr>
                </a:solidFill>
              </a:rPr>
              <a:t>Klare Kommunikation während des gesamten Prozesses</a:t>
            </a:r>
          </a:p>
          <a:p>
            <a:pPr marL="285750" indent="-285750">
              <a:buFontTx/>
              <a:buChar char="-"/>
            </a:pPr>
            <a:r>
              <a:rPr lang="de-DE" b="1" dirty="0">
                <a:solidFill>
                  <a:schemeClr val="accent1">
                    <a:lumMod val="75000"/>
                  </a:schemeClr>
                </a:solidFill>
              </a:rPr>
              <a:t>Respekt</a:t>
            </a:r>
          </a:p>
          <a:p>
            <a:pPr marL="285750" indent="-285750">
              <a:buFontTx/>
              <a:buChar char="-"/>
            </a:pPr>
            <a:r>
              <a:rPr lang="de-DE" b="1" dirty="0">
                <a:solidFill>
                  <a:schemeClr val="accent1">
                    <a:lumMod val="75000"/>
                  </a:schemeClr>
                </a:solidFill>
              </a:rPr>
              <a:t>Prozesssteuerfrau / -mann</a:t>
            </a:r>
          </a:p>
          <a:p>
            <a:pPr marL="285750" indent="-285750">
              <a:buFontTx/>
              <a:buChar char="-"/>
            </a:pPr>
            <a:r>
              <a:rPr lang="de-DE" b="1" dirty="0">
                <a:solidFill>
                  <a:schemeClr val="accent1">
                    <a:lumMod val="75000"/>
                  </a:schemeClr>
                </a:solidFill>
              </a:rPr>
              <a:t>Neutralität</a:t>
            </a:r>
          </a:p>
          <a:p>
            <a:pPr marL="285750" indent="-285750">
              <a:buFontTx/>
              <a:buChar char="-"/>
            </a:pPr>
            <a:r>
              <a:rPr lang="de-DE" b="1" dirty="0">
                <a:solidFill>
                  <a:schemeClr val="accent1">
                    <a:lumMod val="75000"/>
                  </a:schemeClr>
                </a:solidFill>
              </a:rPr>
              <a:t>Allparteilichkeit</a:t>
            </a:r>
          </a:p>
          <a:p>
            <a:pPr marL="285750" indent="-285750">
              <a:buFontTx/>
              <a:buChar char="-"/>
            </a:pPr>
            <a:r>
              <a:rPr lang="de-DE" b="1" dirty="0">
                <a:solidFill>
                  <a:schemeClr val="accent1">
                    <a:lumMod val="75000"/>
                  </a:schemeClr>
                </a:solidFill>
              </a:rPr>
              <a:t>Verantwortung für die Gestaltung des Mediationsprozesses</a:t>
            </a:r>
          </a:p>
          <a:p>
            <a:pPr marL="285750" indent="-285750">
              <a:buFontTx/>
              <a:buChar char="-"/>
            </a:pPr>
            <a:r>
              <a:rPr lang="de-DE" b="1" dirty="0">
                <a:solidFill>
                  <a:schemeClr val="accent1">
                    <a:lumMod val="75000"/>
                  </a:schemeClr>
                </a:solidFill>
              </a:rPr>
              <a:t>Konkretisierung der Konfliktthemen</a:t>
            </a:r>
          </a:p>
          <a:p>
            <a:pPr marL="285750" indent="-285750">
              <a:buFontTx/>
              <a:buChar char="-"/>
            </a:pPr>
            <a:r>
              <a:rPr lang="de-DE" b="1" dirty="0">
                <a:solidFill>
                  <a:schemeClr val="accent1">
                    <a:lumMod val="75000"/>
                  </a:schemeClr>
                </a:solidFill>
              </a:rPr>
              <a:t>Zielgerichtete Moderation der Dialoge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8BB9B26D-97B0-483F-B8E3-044FD1213E73}"/>
              </a:ext>
            </a:extLst>
          </p:cNvPr>
          <p:cNvSpPr txBox="1"/>
          <p:nvPr/>
        </p:nvSpPr>
        <p:spPr>
          <a:xfrm>
            <a:off x="1257300" y="4239875"/>
            <a:ext cx="5282214" cy="1323439"/>
          </a:xfrm>
          <a:prstGeom prst="rect">
            <a:avLst/>
          </a:prstGeom>
          <a:solidFill>
            <a:srgbClr val="FFC0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de-DE" sz="4000" b="1" dirty="0">
                <a:solidFill>
                  <a:srgbClr val="7030A0"/>
                </a:solidFill>
              </a:rPr>
              <a:t>Wahrheit vor Schönheit</a:t>
            </a:r>
          </a:p>
          <a:p>
            <a:r>
              <a:rPr lang="de-DE" sz="4000" b="1" dirty="0">
                <a:solidFill>
                  <a:srgbClr val="7030A0"/>
                </a:solidFill>
              </a:rPr>
              <a:t>Klarheit vor Harmonie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C574EB4B-8BF9-4679-8714-73C3FF6E8AAD}"/>
              </a:ext>
            </a:extLst>
          </p:cNvPr>
          <p:cNvSpPr txBox="1"/>
          <p:nvPr/>
        </p:nvSpPr>
        <p:spPr>
          <a:xfrm>
            <a:off x="6737505" y="4901594"/>
            <a:ext cx="3400425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accent1">
                    <a:lumMod val="75000"/>
                  </a:schemeClr>
                </a:solidFill>
              </a:rPr>
              <a:t>Polizist  - Richterin – Staatsanwalt – Verlängerter Arm der Geschäftsführung – Besserwisserin - Geheimnisträger</a:t>
            </a:r>
          </a:p>
        </p:txBody>
      </p: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180FDA33-6DD0-4EAB-B897-A00A1AC84755}"/>
              </a:ext>
            </a:extLst>
          </p:cNvPr>
          <p:cNvCxnSpPr/>
          <p:nvPr/>
        </p:nvCxnSpPr>
        <p:spPr>
          <a:xfrm>
            <a:off x="6851805" y="4949308"/>
            <a:ext cx="3286125" cy="11049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AD404B83-A489-40D2-A45F-9C988D2DE02B}"/>
              </a:ext>
            </a:extLst>
          </p:cNvPr>
          <p:cNvCxnSpPr>
            <a:cxnSpLocks/>
          </p:cNvCxnSpPr>
          <p:nvPr/>
        </p:nvCxnSpPr>
        <p:spPr>
          <a:xfrm flipH="1">
            <a:off x="6794654" y="4853879"/>
            <a:ext cx="3400425" cy="120032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510C096F-63CA-4497-B473-84ABEA75B7A3}"/>
              </a:ext>
            </a:extLst>
          </p:cNvPr>
          <p:cNvGrpSpPr/>
          <p:nvPr/>
        </p:nvGrpSpPr>
        <p:grpSpPr>
          <a:xfrm>
            <a:off x="8972550" y="6096000"/>
            <a:ext cx="2864485" cy="638207"/>
            <a:chOff x="9013815" y="5863373"/>
            <a:chExt cx="2864485" cy="638207"/>
          </a:xfrm>
          <a:noFill/>
        </p:grpSpPr>
        <p:sp>
          <p:nvSpPr>
            <p:cNvPr id="11" name="Textfeld 2">
              <a:extLst>
                <a:ext uri="{FF2B5EF4-FFF2-40B4-BE49-F238E27FC236}">
                  <a16:creationId xmlns:a16="http://schemas.microsoft.com/office/drawing/2014/main" id="{79E71723-FD57-4FF7-AC62-BE2E2B601F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13815" y="6109150"/>
              <a:ext cx="2864485" cy="3924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algn="r"/>
              <a:r>
                <a:rPr lang="de-DE" sz="2000" dirty="0">
                  <a:solidFill>
                    <a:srgbClr val="000099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www.roland-linder.com</a:t>
              </a:r>
              <a:endParaRPr lang="de-DE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2" name="Bild 2" descr="roland linder">
              <a:extLst>
                <a:ext uri="{FF2B5EF4-FFF2-40B4-BE49-F238E27FC236}">
                  <a16:creationId xmlns:a16="http://schemas.microsoft.com/office/drawing/2014/main" id="{93355FA3-14C1-4943-8B18-72AE84EF192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15021" y="5863373"/>
              <a:ext cx="2663279" cy="298003"/>
            </a:xfrm>
            <a:prstGeom prst="rect">
              <a:avLst/>
            </a:prstGeom>
            <a:grp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6673487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08A87D85-E28C-4EA8-B1E5-1570844AF0D9}"/>
              </a:ext>
            </a:extLst>
          </p:cNvPr>
          <p:cNvSpPr txBox="1"/>
          <p:nvPr/>
        </p:nvSpPr>
        <p:spPr>
          <a:xfrm>
            <a:off x="1162050" y="309098"/>
            <a:ext cx="96393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>
                <a:solidFill>
                  <a:schemeClr val="accent1">
                    <a:lumMod val="75000"/>
                  </a:schemeClr>
                </a:solidFill>
              </a:rPr>
              <a:t>Phase 2 des Klärungsprozesses</a:t>
            </a:r>
          </a:p>
          <a:p>
            <a:r>
              <a:rPr lang="de-DE" sz="3200" b="1" dirty="0">
                <a:solidFill>
                  <a:schemeClr val="accent1">
                    <a:lumMod val="75000"/>
                  </a:schemeClr>
                </a:solidFill>
              </a:rPr>
              <a:t>Vergangenheit verstehen – die Selbstklärungsphase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B0C53D36-F5ED-4DE0-B3D0-36A3BD4379A7}"/>
              </a:ext>
            </a:extLst>
          </p:cNvPr>
          <p:cNvSpPr txBox="1"/>
          <p:nvPr/>
        </p:nvSpPr>
        <p:spPr>
          <a:xfrm>
            <a:off x="1162050" y="1509204"/>
            <a:ext cx="308055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accent1">
                    <a:lumMod val="50000"/>
                  </a:schemeClr>
                </a:solidFill>
              </a:rPr>
              <a:t>In der Selbstklärungsphase führt die / der Mediator*in Zweiergespräche mit jedem einzelnen Teammitglied. Die Besonderheit: Dieses Zweiergespräch findet im Beisein aller statt.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E20C8336-0D6B-49C9-905E-A9FCCD6099F2}"/>
              </a:ext>
            </a:extLst>
          </p:cNvPr>
          <p:cNvSpPr txBox="1"/>
          <p:nvPr/>
        </p:nvSpPr>
        <p:spPr>
          <a:xfrm>
            <a:off x="5805996" y="1509204"/>
            <a:ext cx="446546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accent1">
                    <a:lumMod val="50000"/>
                  </a:schemeClr>
                </a:solidFill>
              </a:rPr>
              <a:t>Die wichtigsten Regeln zur Vorgehensweise in der Selbstklärungsphase:</a:t>
            </a:r>
          </a:p>
          <a:p>
            <a:endParaRPr lang="de-DE" b="1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de-DE" b="1" dirty="0">
                <a:solidFill>
                  <a:schemeClr val="accent1">
                    <a:lumMod val="50000"/>
                  </a:schemeClr>
                </a:solidFill>
              </a:rPr>
              <a:t>Es geht um die individuellen Sichtweisen der einzelnen Teammitglieder*innen (oder der beteiligten Gruppen)</a:t>
            </a:r>
          </a:p>
          <a:p>
            <a:pPr marL="285750" indent="-285750">
              <a:buFontTx/>
              <a:buChar char="-"/>
            </a:pPr>
            <a:endParaRPr lang="de-DE" b="1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de-DE" b="1" dirty="0">
                <a:solidFill>
                  <a:schemeClr val="accent1">
                    <a:lumMod val="50000"/>
                  </a:schemeClr>
                </a:solidFill>
              </a:rPr>
              <a:t>Mediator*in und ein Teammitglied reden – alle anderen hören zu und schweigen </a:t>
            </a:r>
            <a:r>
              <a:rPr lang="de-DE" sz="1200" b="1" dirty="0">
                <a:solidFill>
                  <a:schemeClr val="accent1">
                    <a:lumMod val="50000"/>
                  </a:schemeClr>
                </a:solidFill>
              </a:rPr>
              <a:t>(sie kommen später zu Wort)</a:t>
            </a:r>
          </a:p>
          <a:p>
            <a:pPr marL="285750" indent="-285750">
              <a:buFontTx/>
              <a:buChar char="-"/>
            </a:pPr>
            <a:endParaRPr lang="de-DE" b="1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de-DE" b="1" dirty="0">
                <a:solidFill>
                  <a:schemeClr val="accent1">
                    <a:lumMod val="50000"/>
                  </a:schemeClr>
                </a:solidFill>
              </a:rPr>
              <a:t>Bezugnahme auf die Vorredner*innen ist nicht hilfreich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48B3620C-21D8-4431-A68F-3FAE8B95119E}"/>
              </a:ext>
            </a:extLst>
          </p:cNvPr>
          <p:cNvSpPr txBox="1"/>
          <p:nvPr/>
        </p:nvSpPr>
        <p:spPr>
          <a:xfrm>
            <a:off x="1120989" y="4742839"/>
            <a:ext cx="4465468" cy="120032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accent1">
                    <a:lumMod val="50000"/>
                  </a:schemeClr>
                </a:solidFill>
              </a:rPr>
              <a:t>Stichworte hinsichtlich der individuellen Sichtweise:</a:t>
            </a:r>
          </a:p>
          <a:p>
            <a:r>
              <a:rPr lang="de-DE" b="1" dirty="0">
                <a:solidFill>
                  <a:schemeClr val="accent1">
                    <a:lumMod val="50000"/>
                  </a:schemeClr>
                </a:solidFill>
              </a:rPr>
              <a:t>Kommunikation, Kooperation, Führung, Spannung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E9F86349-907A-4AA6-B01A-9B976EDF7EDA}"/>
              </a:ext>
            </a:extLst>
          </p:cNvPr>
          <p:cNvSpPr/>
          <p:nvPr/>
        </p:nvSpPr>
        <p:spPr>
          <a:xfrm>
            <a:off x="1120989" y="3506680"/>
            <a:ext cx="3121613" cy="4172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01B461C7-2D11-4D88-BDAD-5923C95DAB5B}"/>
              </a:ext>
            </a:extLst>
          </p:cNvPr>
          <p:cNvSpPr/>
          <p:nvPr/>
        </p:nvSpPr>
        <p:spPr>
          <a:xfrm>
            <a:off x="1079929" y="6655785"/>
            <a:ext cx="3162673" cy="20221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F779FF68-61A1-47ED-8633-FBC1F0478114}"/>
              </a:ext>
            </a:extLst>
          </p:cNvPr>
          <p:cNvSpPr/>
          <p:nvPr/>
        </p:nvSpPr>
        <p:spPr>
          <a:xfrm>
            <a:off x="435006" y="6858000"/>
            <a:ext cx="4376691" cy="9537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ED6C1973-7EB9-4BD1-A788-2C1FB34BF69A}"/>
              </a:ext>
            </a:extLst>
          </p:cNvPr>
          <p:cNvGrpSpPr/>
          <p:nvPr/>
        </p:nvGrpSpPr>
        <p:grpSpPr>
          <a:xfrm>
            <a:off x="9013815" y="5827862"/>
            <a:ext cx="2864485" cy="638207"/>
            <a:chOff x="9013815" y="5863373"/>
            <a:chExt cx="2864485" cy="638207"/>
          </a:xfrm>
          <a:noFill/>
        </p:grpSpPr>
        <p:sp>
          <p:nvSpPr>
            <p:cNvPr id="13" name="Textfeld 2">
              <a:extLst>
                <a:ext uri="{FF2B5EF4-FFF2-40B4-BE49-F238E27FC236}">
                  <a16:creationId xmlns:a16="http://schemas.microsoft.com/office/drawing/2014/main" id="{7B660D22-A984-4A74-90B3-BDCF1F6A0D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13815" y="6109150"/>
              <a:ext cx="2864485" cy="3924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algn="r"/>
              <a:r>
                <a:rPr lang="de-DE" sz="2000" dirty="0">
                  <a:solidFill>
                    <a:srgbClr val="000099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www.roland-linder.com</a:t>
              </a:r>
              <a:endParaRPr lang="de-DE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4" name="Bild 2" descr="roland linder">
              <a:extLst>
                <a:ext uri="{FF2B5EF4-FFF2-40B4-BE49-F238E27FC236}">
                  <a16:creationId xmlns:a16="http://schemas.microsoft.com/office/drawing/2014/main" id="{F4D5DB15-2B66-45F2-80E4-41C872B276B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15021" y="5863373"/>
              <a:ext cx="2663279" cy="298003"/>
            </a:xfrm>
            <a:prstGeom prst="rect">
              <a:avLst/>
            </a:prstGeom>
            <a:grp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538949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E0E9B8EF-634C-4D03-823D-2DF9691E1872}"/>
              </a:ext>
            </a:extLst>
          </p:cNvPr>
          <p:cNvSpPr txBox="1"/>
          <p:nvPr/>
        </p:nvSpPr>
        <p:spPr>
          <a:xfrm>
            <a:off x="823316" y="354928"/>
            <a:ext cx="10682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b="1" dirty="0">
                <a:solidFill>
                  <a:schemeClr val="accent1">
                    <a:lumMod val="50000"/>
                  </a:schemeClr>
                </a:solidFill>
              </a:rPr>
              <a:t>Konfliktüberblick – Verstehen der Gesamtdynamik</a:t>
            </a:r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7CC72268-354B-4009-94EF-07CA83E65040}"/>
              </a:ext>
            </a:extLst>
          </p:cNvPr>
          <p:cNvGrpSpPr/>
          <p:nvPr/>
        </p:nvGrpSpPr>
        <p:grpSpPr>
          <a:xfrm>
            <a:off x="6363758" y="4367128"/>
            <a:ext cx="1828800" cy="1171575"/>
            <a:chOff x="1685925" y="1752600"/>
            <a:chExt cx="1828800" cy="1171575"/>
          </a:xfrm>
        </p:grpSpPr>
        <p:sp>
          <p:nvSpPr>
            <p:cNvPr id="3" name="Ellipse 2">
              <a:extLst>
                <a:ext uri="{FF2B5EF4-FFF2-40B4-BE49-F238E27FC236}">
                  <a16:creationId xmlns:a16="http://schemas.microsoft.com/office/drawing/2014/main" id="{909F0495-FAFD-4913-B499-5F5EB56C2A51}"/>
                </a:ext>
              </a:extLst>
            </p:cNvPr>
            <p:cNvSpPr/>
            <p:nvPr/>
          </p:nvSpPr>
          <p:spPr>
            <a:xfrm>
              <a:off x="1685925" y="1752600"/>
              <a:ext cx="1828800" cy="1171575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" name="Textfeld 3">
              <a:extLst>
                <a:ext uri="{FF2B5EF4-FFF2-40B4-BE49-F238E27FC236}">
                  <a16:creationId xmlns:a16="http://schemas.microsoft.com/office/drawing/2014/main" id="{7FC15FF9-D5BA-4FA6-A748-DA8CFC80972D}"/>
                </a:ext>
              </a:extLst>
            </p:cNvPr>
            <p:cNvSpPr txBox="1"/>
            <p:nvPr/>
          </p:nvSpPr>
          <p:spPr>
            <a:xfrm>
              <a:off x="2047875" y="2026116"/>
              <a:ext cx="11525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b="1" dirty="0" err="1">
                  <a:solidFill>
                    <a:schemeClr val="accent1">
                      <a:lumMod val="50000"/>
                    </a:schemeClr>
                  </a:solidFill>
                </a:rPr>
                <a:t>Teammit</a:t>
              </a:r>
              <a:r>
                <a:rPr lang="de-DE" b="1" dirty="0">
                  <a:solidFill>
                    <a:schemeClr val="accent1">
                      <a:lumMod val="50000"/>
                    </a:schemeClr>
                  </a:solidFill>
                </a:rPr>
                <a:t>-</a:t>
              </a:r>
            </a:p>
            <a:p>
              <a:r>
                <a:rPr lang="de-DE" b="1" dirty="0" err="1">
                  <a:solidFill>
                    <a:schemeClr val="accent1">
                      <a:lumMod val="50000"/>
                    </a:schemeClr>
                  </a:solidFill>
                </a:rPr>
                <a:t>glied</a:t>
              </a:r>
              <a:r>
                <a:rPr lang="de-DE" b="1" dirty="0">
                  <a:solidFill>
                    <a:schemeClr val="accent1">
                      <a:lumMod val="50000"/>
                    </a:schemeClr>
                  </a:solidFill>
                </a:rPr>
                <a:t>*</a:t>
              </a:r>
              <a:r>
                <a:rPr lang="de-DE" b="1" dirty="0" err="1">
                  <a:solidFill>
                    <a:schemeClr val="accent1">
                      <a:lumMod val="50000"/>
                    </a:schemeClr>
                  </a:solidFill>
                </a:rPr>
                <a:t>erin</a:t>
              </a:r>
              <a:endParaRPr lang="de-DE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3C0DD187-E45E-47EE-9D2A-373A3F2BC68C}"/>
              </a:ext>
            </a:extLst>
          </p:cNvPr>
          <p:cNvGrpSpPr/>
          <p:nvPr/>
        </p:nvGrpSpPr>
        <p:grpSpPr>
          <a:xfrm>
            <a:off x="1061906" y="3242353"/>
            <a:ext cx="1828800" cy="1171575"/>
            <a:chOff x="1685925" y="1752600"/>
            <a:chExt cx="1828800" cy="1171575"/>
          </a:xfrm>
        </p:grpSpPr>
        <p:sp>
          <p:nvSpPr>
            <p:cNvPr id="7" name="Ellipse 6">
              <a:extLst>
                <a:ext uri="{FF2B5EF4-FFF2-40B4-BE49-F238E27FC236}">
                  <a16:creationId xmlns:a16="http://schemas.microsoft.com/office/drawing/2014/main" id="{62722D84-4974-456A-A483-3E64C586B550}"/>
                </a:ext>
              </a:extLst>
            </p:cNvPr>
            <p:cNvSpPr/>
            <p:nvPr/>
          </p:nvSpPr>
          <p:spPr>
            <a:xfrm>
              <a:off x="1685925" y="1752600"/>
              <a:ext cx="1828800" cy="1171575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28520556-093E-4028-8056-E5386C71842B}"/>
                </a:ext>
              </a:extLst>
            </p:cNvPr>
            <p:cNvSpPr txBox="1"/>
            <p:nvPr/>
          </p:nvSpPr>
          <p:spPr>
            <a:xfrm>
              <a:off x="2047875" y="2026116"/>
              <a:ext cx="11525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b="1" dirty="0" err="1">
                  <a:solidFill>
                    <a:schemeClr val="accent1">
                      <a:lumMod val="50000"/>
                    </a:schemeClr>
                  </a:solidFill>
                </a:rPr>
                <a:t>Teammit</a:t>
              </a:r>
              <a:r>
                <a:rPr lang="de-DE" b="1" dirty="0">
                  <a:solidFill>
                    <a:schemeClr val="accent1">
                      <a:lumMod val="50000"/>
                    </a:schemeClr>
                  </a:solidFill>
                </a:rPr>
                <a:t>-</a:t>
              </a:r>
            </a:p>
            <a:p>
              <a:r>
                <a:rPr lang="de-DE" b="1" dirty="0" err="1">
                  <a:solidFill>
                    <a:schemeClr val="accent1">
                      <a:lumMod val="50000"/>
                    </a:schemeClr>
                  </a:solidFill>
                </a:rPr>
                <a:t>glied</a:t>
              </a:r>
              <a:r>
                <a:rPr lang="de-DE" b="1" dirty="0">
                  <a:solidFill>
                    <a:schemeClr val="accent1">
                      <a:lumMod val="50000"/>
                    </a:schemeClr>
                  </a:solidFill>
                </a:rPr>
                <a:t>*</a:t>
              </a:r>
              <a:r>
                <a:rPr lang="de-DE" b="1" dirty="0" err="1">
                  <a:solidFill>
                    <a:schemeClr val="accent1">
                      <a:lumMod val="50000"/>
                    </a:schemeClr>
                  </a:solidFill>
                </a:rPr>
                <a:t>erin</a:t>
              </a:r>
              <a:endParaRPr lang="de-DE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75ACDAB4-EA59-4E9B-B83E-B7B737DC9486}"/>
              </a:ext>
            </a:extLst>
          </p:cNvPr>
          <p:cNvGrpSpPr/>
          <p:nvPr/>
        </p:nvGrpSpPr>
        <p:grpSpPr>
          <a:xfrm>
            <a:off x="1903678" y="1393849"/>
            <a:ext cx="1828800" cy="1171575"/>
            <a:chOff x="1685925" y="1752600"/>
            <a:chExt cx="1828800" cy="1171575"/>
          </a:xfrm>
        </p:grpSpPr>
        <p:sp>
          <p:nvSpPr>
            <p:cNvPr id="10" name="Ellipse 9">
              <a:extLst>
                <a:ext uri="{FF2B5EF4-FFF2-40B4-BE49-F238E27FC236}">
                  <a16:creationId xmlns:a16="http://schemas.microsoft.com/office/drawing/2014/main" id="{3B712975-07F0-4DD8-8AB2-A33FC76B4ACA}"/>
                </a:ext>
              </a:extLst>
            </p:cNvPr>
            <p:cNvSpPr/>
            <p:nvPr/>
          </p:nvSpPr>
          <p:spPr>
            <a:xfrm>
              <a:off x="1685925" y="1752600"/>
              <a:ext cx="1828800" cy="1171575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id="{D8F4F240-A5D8-4BF7-8323-7CECD2C36807}"/>
                </a:ext>
              </a:extLst>
            </p:cNvPr>
            <p:cNvSpPr txBox="1"/>
            <p:nvPr/>
          </p:nvSpPr>
          <p:spPr>
            <a:xfrm>
              <a:off x="2047875" y="2026116"/>
              <a:ext cx="11525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b="1" dirty="0" err="1">
                  <a:solidFill>
                    <a:schemeClr val="accent1">
                      <a:lumMod val="50000"/>
                    </a:schemeClr>
                  </a:solidFill>
                </a:rPr>
                <a:t>Teammit</a:t>
              </a:r>
              <a:r>
                <a:rPr lang="de-DE" b="1" dirty="0">
                  <a:solidFill>
                    <a:schemeClr val="accent1">
                      <a:lumMod val="50000"/>
                    </a:schemeClr>
                  </a:solidFill>
                </a:rPr>
                <a:t>-</a:t>
              </a:r>
            </a:p>
            <a:p>
              <a:r>
                <a:rPr lang="de-DE" b="1" dirty="0" err="1">
                  <a:solidFill>
                    <a:schemeClr val="accent1">
                      <a:lumMod val="50000"/>
                    </a:schemeClr>
                  </a:solidFill>
                </a:rPr>
                <a:t>glied</a:t>
              </a:r>
              <a:r>
                <a:rPr lang="de-DE" b="1" dirty="0">
                  <a:solidFill>
                    <a:schemeClr val="accent1">
                      <a:lumMod val="50000"/>
                    </a:schemeClr>
                  </a:solidFill>
                </a:rPr>
                <a:t>*</a:t>
              </a:r>
              <a:r>
                <a:rPr lang="de-DE" b="1" dirty="0" err="1">
                  <a:solidFill>
                    <a:schemeClr val="accent1">
                      <a:lumMod val="50000"/>
                    </a:schemeClr>
                  </a:solidFill>
                </a:rPr>
                <a:t>erin</a:t>
              </a:r>
              <a:endParaRPr lang="de-DE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3C5656B7-0D48-45C5-BCE3-DF5B8A762F95}"/>
              </a:ext>
            </a:extLst>
          </p:cNvPr>
          <p:cNvGrpSpPr/>
          <p:nvPr/>
        </p:nvGrpSpPr>
        <p:grpSpPr>
          <a:xfrm>
            <a:off x="1927490" y="4700404"/>
            <a:ext cx="1828800" cy="1171575"/>
            <a:chOff x="1685925" y="1752600"/>
            <a:chExt cx="1828800" cy="1171575"/>
          </a:xfrm>
        </p:grpSpPr>
        <p:sp>
          <p:nvSpPr>
            <p:cNvPr id="13" name="Ellipse 12">
              <a:extLst>
                <a:ext uri="{FF2B5EF4-FFF2-40B4-BE49-F238E27FC236}">
                  <a16:creationId xmlns:a16="http://schemas.microsoft.com/office/drawing/2014/main" id="{81707B82-41AD-413C-BB19-B159FB6E519C}"/>
                </a:ext>
              </a:extLst>
            </p:cNvPr>
            <p:cNvSpPr/>
            <p:nvPr/>
          </p:nvSpPr>
          <p:spPr>
            <a:xfrm>
              <a:off x="1685925" y="1752600"/>
              <a:ext cx="1828800" cy="1171575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" name="Textfeld 13">
              <a:extLst>
                <a:ext uri="{FF2B5EF4-FFF2-40B4-BE49-F238E27FC236}">
                  <a16:creationId xmlns:a16="http://schemas.microsoft.com/office/drawing/2014/main" id="{FC2F8FDC-7529-46AE-BDAC-1B6B548A4F72}"/>
                </a:ext>
              </a:extLst>
            </p:cNvPr>
            <p:cNvSpPr txBox="1"/>
            <p:nvPr/>
          </p:nvSpPr>
          <p:spPr>
            <a:xfrm>
              <a:off x="2047875" y="2026116"/>
              <a:ext cx="11525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b="1" dirty="0" err="1">
                  <a:solidFill>
                    <a:schemeClr val="accent1">
                      <a:lumMod val="50000"/>
                    </a:schemeClr>
                  </a:solidFill>
                </a:rPr>
                <a:t>Teammit</a:t>
              </a:r>
              <a:r>
                <a:rPr lang="de-DE" b="1" dirty="0">
                  <a:solidFill>
                    <a:schemeClr val="accent1">
                      <a:lumMod val="50000"/>
                    </a:schemeClr>
                  </a:solidFill>
                </a:rPr>
                <a:t>-</a:t>
              </a:r>
            </a:p>
            <a:p>
              <a:r>
                <a:rPr lang="de-DE" b="1" dirty="0" err="1">
                  <a:solidFill>
                    <a:schemeClr val="accent1">
                      <a:lumMod val="50000"/>
                    </a:schemeClr>
                  </a:solidFill>
                </a:rPr>
                <a:t>glied</a:t>
              </a:r>
              <a:r>
                <a:rPr lang="de-DE" b="1" dirty="0">
                  <a:solidFill>
                    <a:schemeClr val="accent1">
                      <a:lumMod val="50000"/>
                    </a:schemeClr>
                  </a:solidFill>
                </a:rPr>
                <a:t>*</a:t>
              </a:r>
              <a:r>
                <a:rPr lang="de-DE" b="1" dirty="0" err="1">
                  <a:solidFill>
                    <a:schemeClr val="accent1">
                      <a:lumMod val="50000"/>
                    </a:schemeClr>
                  </a:solidFill>
                </a:rPr>
                <a:t>erin</a:t>
              </a:r>
              <a:endParaRPr lang="de-DE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1857CC6A-2A94-4C36-A34A-FBC335DC336D}"/>
              </a:ext>
            </a:extLst>
          </p:cNvPr>
          <p:cNvGrpSpPr/>
          <p:nvPr/>
        </p:nvGrpSpPr>
        <p:grpSpPr>
          <a:xfrm>
            <a:off x="6612599" y="2557034"/>
            <a:ext cx="1828800" cy="1171575"/>
            <a:chOff x="1685925" y="1752600"/>
            <a:chExt cx="1828800" cy="1171575"/>
          </a:xfrm>
        </p:grpSpPr>
        <p:sp>
          <p:nvSpPr>
            <p:cNvPr id="16" name="Ellipse 15">
              <a:extLst>
                <a:ext uri="{FF2B5EF4-FFF2-40B4-BE49-F238E27FC236}">
                  <a16:creationId xmlns:a16="http://schemas.microsoft.com/office/drawing/2014/main" id="{7BDC1475-6B57-4499-8D34-B2C3A6927B56}"/>
                </a:ext>
              </a:extLst>
            </p:cNvPr>
            <p:cNvSpPr/>
            <p:nvPr/>
          </p:nvSpPr>
          <p:spPr>
            <a:xfrm>
              <a:off x="1685925" y="1752600"/>
              <a:ext cx="1828800" cy="1171575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Textfeld 16">
              <a:extLst>
                <a:ext uri="{FF2B5EF4-FFF2-40B4-BE49-F238E27FC236}">
                  <a16:creationId xmlns:a16="http://schemas.microsoft.com/office/drawing/2014/main" id="{1C1BF8F4-0A81-4888-BA63-C87D8C35B3E9}"/>
                </a:ext>
              </a:extLst>
            </p:cNvPr>
            <p:cNvSpPr txBox="1"/>
            <p:nvPr/>
          </p:nvSpPr>
          <p:spPr>
            <a:xfrm>
              <a:off x="2047875" y="2026116"/>
              <a:ext cx="11525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b="1" dirty="0" err="1">
                  <a:solidFill>
                    <a:schemeClr val="accent1">
                      <a:lumMod val="50000"/>
                    </a:schemeClr>
                  </a:solidFill>
                </a:rPr>
                <a:t>Teammit</a:t>
              </a:r>
              <a:r>
                <a:rPr lang="de-DE" b="1" dirty="0">
                  <a:solidFill>
                    <a:schemeClr val="accent1">
                      <a:lumMod val="50000"/>
                    </a:schemeClr>
                  </a:solidFill>
                </a:rPr>
                <a:t>-</a:t>
              </a:r>
            </a:p>
            <a:p>
              <a:r>
                <a:rPr lang="de-DE" b="1" dirty="0" err="1">
                  <a:solidFill>
                    <a:schemeClr val="accent1">
                      <a:lumMod val="50000"/>
                    </a:schemeClr>
                  </a:solidFill>
                </a:rPr>
                <a:t>glied</a:t>
              </a:r>
              <a:r>
                <a:rPr lang="de-DE" b="1" dirty="0">
                  <a:solidFill>
                    <a:schemeClr val="accent1">
                      <a:lumMod val="50000"/>
                    </a:schemeClr>
                  </a:solidFill>
                </a:rPr>
                <a:t>*</a:t>
              </a:r>
              <a:r>
                <a:rPr lang="de-DE" b="1" dirty="0" err="1">
                  <a:solidFill>
                    <a:schemeClr val="accent1">
                      <a:lumMod val="50000"/>
                    </a:schemeClr>
                  </a:solidFill>
                </a:rPr>
                <a:t>erin</a:t>
              </a:r>
              <a:endParaRPr lang="de-DE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9B3D7F2A-CCFB-465E-9489-C099DFCC1131}"/>
              </a:ext>
            </a:extLst>
          </p:cNvPr>
          <p:cNvGrpSpPr/>
          <p:nvPr/>
        </p:nvGrpSpPr>
        <p:grpSpPr>
          <a:xfrm>
            <a:off x="5228497" y="905989"/>
            <a:ext cx="1828800" cy="1171575"/>
            <a:chOff x="1685925" y="1752600"/>
            <a:chExt cx="1828800" cy="1171575"/>
          </a:xfrm>
        </p:grpSpPr>
        <p:sp>
          <p:nvSpPr>
            <p:cNvPr id="19" name="Ellipse 18">
              <a:extLst>
                <a:ext uri="{FF2B5EF4-FFF2-40B4-BE49-F238E27FC236}">
                  <a16:creationId xmlns:a16="http://schemas.microsoft.com/office/drawing/2014/main" id="{A1F97B11-7FFE-449B-841D-DEAF4B24AE4B}"/>
                </a:ext>
              </a:extLst>
            </p:cNvPr>
            <p:cNvSpPr/>
            <p:nvPr/>
          </p:nvSpPr>
          <p:spPr>
            <a:xfrm>
              <a:off x="1685925" y="1752600"/>
              <a:ext cx="1828800" cy="1171575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" name="Textfeld 19">
              <a:extLst>
                <a:ext uri="{FF2B5EF4-FFF2-40B4-BE49-F238E27FC236}">
                  <a16:creationId xmlns:a16="http://schemas.microsoft.com/office/drawing/2014/main" id="{594793B3-4E8E-4970-9716-89164BF071AA}"/>
                </a:ext>
              </a:extLst>
            </p:cNvPr>
            <p:cNvSpPr txBox="1"/>
            <p:nvPr/>
          </p:nvSpPr>
          <p:spPr>
            <a:xfrm>
              <a:off x="2047875" y="2026116"/>
              <a:ext cx="11525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b="1" dirty="0" err="1">
                  <a:solidFill>
                    <a:schemeClr val="accent1">
                      <a:lumMod val="50000"/>
                    </a:schemeClr>
                  </a:solidFill>
                </a:rPr>
                <a:t>Teammit</a:t>
              </a:r>
              <a:r>
                <a:rPr lang="de-DE" b="1" dirty="0">
                  <a:solidFill>
                    <a:schemeClr val="accent1">
                      <a:lumMod val="50000"/>
                    </a:schemeClr>
                  </a:solidFill>
                </a:rPr>
                <a:t>-</a:t>
              </a:r>
            </a:p>
            <a:p>
              <a:r>
                <a:rPr lang="de-DE" b="1" dirty="0" err="1">
                  <a:solidFill>
                    <a:schemeClr val="accent1">
                      <a:lumMod val="50000"/>
                    </a:schemeClr>
                  </a:solidFill>
                </a:rPr>
                <a:t>glied</a:t>
              </a:r>
              <a:r>
                <a:rPr lang="de-DE" b="1" dirty="0">
                  <a:solidFill>
                    <a:schemeClr val="accent1">
                      <a:lumMod val="50000"/>
                    </a:schemeClr>
                  </a:solidFill>
                </a:rPr>
                <a:t>*</a:t>
              </a:r>
              <a:r>
                <a:rPr lang="de-DE" b="1" dirty="0" err="1">
                  <a:solidFill>
                    <a:schemeClr val="accent1">
                      <a:lumMod val="50000"/>
                    </a:schemeClr>
                  </a:solidFill>
                </a:rPr>
                <a:t>erin</a:t>
              </a:r>
              <a:endParaRPr lang="de-DE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E52F7C4C-65AD-4CBE-A8E3-87C30ECF4106}"/>
              </a:ext>
            </a:extLst>
          </p:cNvPr>
          <p:cNvGrpSpPr/>
          <p:nvPr/>
        </p:nvGrpSpPr>
        <p:grpSpPr>
          <a:xfrm>
            <a:off x="4173008" y="4964425"/>
            <a:ext cx="1828800" cy="1171575"/>
            <a:chOff x="1685925" y="1752600"/>
            <a:chExt cx="1828800" cy="1171575"/>
          </a:xfrm>
          <a:solidFill>
            <a:schemeClr val="accent2">
              <a:lumMod val="75000"/>
            </a:schemeClr>
          </a:solidFill>
        </p:grpSpPr>
        <p:sp>
          <p:nvSpPr>
            <p:cNvPr id="23" name="Ellipse 22">
              <a:extLst>
                <a:ext uri="{FF2B5EF4-FFF2-40B4-BE49-F238E27FC236}">
                  <a16:creationId xmlns:a16="http://schemas.microsoft.com/office/drawing/2014/main" id="{41D48F4E-D2D8-48C4-811D-06E8BE9264BB}"/>
                </a:ext>
              </a:extLst>
            </p:cNvPr>
            <p:cNvSpPr/>
            <p:nvPr/>
          </p:nvSpPr>
          <p:spPr>
            <a:xfrm>
              <a:off x="1685925" y="1752600"/>
              <a:ext cx="1828800" cy="1171575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" name="Textfeld 23">
              <a:extLst>
                <a:ext uri="{FF2B5EF4-FFF2-40B4-BE49-F238E27FC236}">
                  <a16:creationId xmlns:a16="http://schemas.microsoft.com/office/drawing/2014/main" id="{AC8C0B6A-FB9F-4058-A2BD-E4278D241EA5}"/>
                </a:ext>
              </a:extLst>
            </p:cNvPr>
            <p:cNvSpPr txBox="1"/>
            <p:nvPr/>
          </p:nvSpPr>
          <p:spPr>
            <a:xfrm>
              <a:off x="1943100" y="2003712"/>
              <a:ext cx="1279923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b="1" dirty="0">
                  <a:solidFill>
                    <a:schemeClr val="accent1">
                      <a:lumMod val="50000"/>
                    </a:schemeClr>
                  </a:solidFill>
                </a:rPr>
                <a:t>Führungs-kraft</a:t>
              </a:r>
            </a:p>
          </p:txBody>
        </p:sp>
      </p:grpSp>
      <p:cxnSp>
        <p:nvCxnSpPr>
          <p:cNvPr id="26" name="Gerade Verbindung mit Pfeil 25">
            <a:extLst>
              <a:ext uri="{FF2B5EF4-FFF2-40B4-BE49-F238E27FC236}">
                <a16:creationId xmlns:a16="http://schemas.microsoft.com/office/drawing/2014/main" id="{57F6F952-9C94-4926-9FFB-404F96C2BA41}"/>
              </a:ext>
            </a:extLst>
          </p:cNvPr>
          <p:cNvCxnSpPr>
            <a:stCxn id="7" idx="6"/>
            <a:endCxn id="19" idx="3"/>
          </p:cNvCxnSpPr>
          <p:nvPr/>
        </p:nvCxnSpPr>
        <p:spPr>
          <a:xfrm flipV="1">
            <a:off x="2890706" y="1905991"/>
            <a:ext cx="2605613" cy="192215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mit Pfeil 26">
            <a:extLst>
              <a:ext uri="{FF2B5EF4-FFF2-40B4-BE49-F238E27FC236}">
                <a16:creationId xmlns:a16="http://schemas.microsoft.com/office/drawing/2014/main" id="{4442348A-66CD-4CB5-A0F8-6A35F2E2C161}"/>
              </a:ext>
            </a:extLst>
          </p:cNvPr>
          <p:cNvCxnSpPr>
            <a:cxnSpLocks/>
            <a:stCxn id="23" idx="0"/>
            <a:endCxn id="16" idx="2"/>
          </p:cNvCxnSpPr>
          <p:nvPr/>
        </p:nvCxnSpPr>
        <p:spPr>
          <a:xfrm flipV="1">
            <a:off x="5087408" y="3142822"/>
            <a:ext cx="1525191" cy="182160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mit Pfeil 27">
            <a:extLst>
              <a:ext uri="{FF2B5EF4-FFF2-40B4-BE49-F238E27FC236}">
                <a16:creationId xmlns:a16="http://schemas.microsoft.com/office/drawing/2014/main" id="{931688E0-9B88-4624-AB7C-B5AF3AA71BC3}"/>
              </a:ext>
            </a:extLst>
          </p:cNvPr>
          <p:cNvCxnSpPr>
            <a:cxnSpLocks/>
            <a:stCxn id="13" idx="7"/>
            <a:endCxn id="19" idx="3"/>
          </p:cNvCxnSpPr>
          <p:nvPr/>
        </p:nvCxnSpPr>
        <p:spPr>
          <a:xfrm flipV="1">
            <a:off x="3488468" y="1905991"/>
            <a:ext cx="2007851" cy="296598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mit Pfeil 28">
            <a:extLst>
              <a:ext uri="{FF2B5EF4-FFF2-40B4-BE49-F238E27FC236}">
                <a16:creationId xmlns:a16="http://schemas.microsoft.com/office/drawing/2014/main" id="{BE73843C-2773-4AF2-8D10-E6C76E714956}"/>
              </a:ext>
            </a:extLst>
          </p:cNvPr>
          <p:cNvCxnSpPr>
            <a:cxnSpLocks/>
            <a:stCxn id="3" idx="1"/>
            <a:endCxn id="10" idx="5"/>
          </p:cNvCxnSpPr>
          <p:nvPr/>
        </p:nvCxnSpPr>
        <p:spPr>
          <a:xfrm flipH="1" flipV="1">
            <a:off x="3464656" y="2393851"/>
            <a:ext cx="3166924" cy="214485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feld 35">
            <a:extLst>
              <a:ext uri="{FF2B5EF4-FFF2-40B4-BE49-F238E27FC236}">
                <a16:creationId xmlns:a16="http://schemas.microsoft.com/office/drawing/2014/main" id="{CA069C8B-7FF3-4466-8FB0-068E3FD102E5}"/>
              </a:ext>
            </a:extLst>
          </p:cNvPr>
          <p:cNvSpPr txBox="1"/>
          <p:nvPr/>
        </p:nvSpPr>
        <p:spPr>
          <a:xfrm>
            <a:off x="8934450" y="1208306"/>
            <a:ext cx="2809875" cy="203132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400" b="1" dirty="0">
                <a:solidFill>
                  <a:schemeClr val="accent1">
                    <a:lumMod val="50000"/>
                  </a:schemeClr>
                </a:solidFill>
              </a:rPr>
              <a:t>Ein Beispiel wie die Konfliktsituation dargestellt werden kann:</a:t>
            </a:r>
          </a:p>
          <a:p>
            <a:endParaRPr lang="de-DE" sz="14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de-DE" sz="1400" b="1" dirty="0">
                <a:solidFill>
                  <a:srgbClr val="FF0000"/>
                </a:solidFill>
              </a:rPr>
              <a:t>Rot</a:t>
            </a:r>
            <a:r>
              <a:rPr lang="de-DE" sz="1400" b="1" dirty="0">
                <a:solidFill>
                  <a:schemeClr val="accent1">
                    <a:lumMod val="50000"/>
                  </a:schemeClr>
                </a:solidFill>
              </a:rPr>
              <a:t>: Konflikte zwischen Personen </a:t>
            </a:r>
          </a:p>
          <a:p>
            <a:endParaRPr lang="de-DE" sz="14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de-DE" sz="1400" b="1" dirty="0">
                <a:solidFill>
                  <a:schemeClr val="accent6"/>
                </a:solidFill>
              </a:rPr>
              <a:t>Grün</a:t>
            </a:r>
            <a:r>
              <a:rPr lang="de-DE" sz="1400" b="1" dirty="0">
                <a:solidFill>
                  <a:schemeClr val="accent1">
                    <a:lumMod val="50000"/>
                  </a:schemeClr>
                </a:solidFill>
              </a:rPr>
              <a:t>: Teamthemen</a:t>
            </a:r>
          </a:p>
          <a:p>
            <a:endParaRPr lang="de-DE" sz="14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de-DE" sz="1400" b="1" dirty="0">
                <a:solidFill>
                  <a:schemeClr val="accent5"/>
                </a:solidFill>
              </a:rPr>
              <a:t>Blau</a:t>
            </a:r>
            <a:r>
              <a:rPr lang="de-DE" sz="1400" b="1" dirty="0">
                <a:solidFill>
                  <a:schemeClr val="accent1">
                    <a:lumMod val="50000"/>
                  </a:schemeClr>
                </a:solidFill>
              </a:rPr>
              <a:t>: Sachthemen</a:t>
            </a: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1BE7813C-DD9D-493E-B2AD-0D224D4E7D44}"/>
              </a:ext>
            </a:extLst>
          </p:cNvPr>
          <p:cNvSpPr txBox="1"/>
          <p:nvPr/>
        </p:nvSpPr>
        <p:spPr>
          <a:xfrm>
            <a:off x="986270" y="6011333"/>
            <a:ext cx="40334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de-DE" sz="1400" b="1" dirty="0">
                <a:solidFill>
                  <a:schemeClr val="accent6">
                    <a:lumMod val="50000"/>
                  </a:schemeClr>
                </a:solidFill>
              </a:rPr>
              <a:t>Regelkommunikation nicht gewährleistet</a:t>
            </a:r>
          </a:p>
          <a:p>
            <a:pPr marL="285750" indent="-285750">
              <a:buFontTx/>
              <a:buChar char="-"/>
            </a:pPr>
            <a:r>
              <a:rPr lang="de-DE" sz="1400" b="1" dirty="0">
                <a:solidFill>
                  <a:schemeClr val="accent6">
                    <a:lumMod val="50000"/>
                  </a:schemeClr>
                </a:solidFill>
              </a:rPr>
              <a:t>Zu viel Gerede „hinten rum“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AACCAF81-2CCB-416C-AF74-151EB25C4D3C}"/>
              </a:ext>
            </a:extLst>
          </p:cNvPr>
          <p:cNvSpPr txBox="1"/>
          <p:nvPr/>
        </p:nvSpPr>
        <p:spPr>
          <a:xfrm>
            <a:off x="5645214" y="5783285"/>
            <a:ext cx="28241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de-DE" sz="1400" b="1" dirty="0">
                <a:solidFill>
                  <a:schemeClr val="accent1">
                    <a:lumMod val="75000"/>
                  </a:schemeClr>
                </a:solidFill>
              </a:rPr>
              <a:t>Einführung eines neuen Buchhaltungssystems</a:t>
            </a:r>
          </a:p>
          <a:p>
            <a:pPr marL="285750" indent="-285750">
              <a:buFontTx/>
              <a:buChar char="-"/>
            </a:pPr>
            <a:r>
              <a:rPr lang="de-DE" sz="1400" b="1" dirty="0">
                <a:solidFill>
                  <a:schemeClr val="accent1">
                    <a:lumMod val="75000"/>
                  </a:schemeClr>
                </a:solidFill>
              </a:rPr>
              <a:t>Aktualisierung der Arbeitsplatzbeschreibungen</a:t>
            </a:r>
          </a:p>
        </p:txBody>
      </p:sp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E9CD4566-5C6B-48AC-85B1-638257FFFED3}"/>
              </a:ext>
            </a:extLst>
          </p:cNvPr>
          <p:cNvGrpSpPr/>
          <p:nvPr/>
        </p:nvGrpSpPr>
        <p:grpSpPr>
          <a:xfrm>
            <a:off x="9013815" y="5827862"/>
            <a:ext cx="2864485" cy="638207"/>
            <a:chOff x="9013815" y="5863373"/>
            <a:chExt cx="2864485" cy="638207"/>
          </a:xfrm>
          <a:noFill/>
        </p:grpSpPr>
        <p:sp>
          <p:nvSpPr>
            <p:cNvPr id="32" name="Textfeld 2">
              <a:extLst>
                <a:ext uri="{FF2B5EF4-FFF2-40B4-BE49-F238E27FC236}">
                  <a16:creationId xmlns:a16="http://schemas.microsoft.com/office/drawing/2014/main" id="{A41A2014-5619-4801-860C-2967DDB0A0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13815" y="6109150"/>
              <a:ext cx="2864485" cy="3924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algn="r"/>
              <a:r>
                <a:rPr lang="de-DE" sz="2000" dirty="0">
                  <a:solidFill>
                    <a:srgbClr val="000099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www.roland-linder.com</a:t>
              </a:r>
              <a:endParaRPr lang="de-DE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33" name="Bild 2" descr="roland linder">
              <a:extLst>
                <a:ext uri="{FF2B5EF4-FFF2-40B4-BE49-F238E27FC236}">
                  <a16:creationId xmlns:a16="http://schemas.microsoft.com/office/drawing/2014/main" id="{D1A73B3D-64CC-420E-939A-AF543D8DE06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15021" y="5863373"/>
              <a:ext cx="2663279" cy="298003"/>
            </a:xfrm>
            <a:prstGeom prst="rect">
              <a:avLst/>
            </a:prstGeom>
            <a:grp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9608503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948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F7BAA89E-F2E1-4CCE-B497-648413045583}"/>
              </a:ext>
            </a:extLst>
          </p:cNvPr>
          <p:cNvSpPr txBox="1"/>
          <p:nvPr/>
        </p:nvSpPr>
        <p:spPr>
          <a:xfrm>
            <a:off x="1304225" y="401823"/>
            <a:ext cx="86010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>
                <a:solidFill>
                  <a:schemeClr val="accent1">
                    <a:lumMod val="50000"/>
                  </a:schemeClr>
                </a:solidFill>
              </a:rPr>
              <a:t>Phase 3 des Klärungsprozesses</a:t>
            </a:r>
          </a:p>
          <a:p>
            <a:pPr algn="ctr"/>
            <a:r>
              <a:rPr lang="de-DE" sz="3200" b="1" dirty="0">
                <a:solidFill>
                  <a:schemeClr val="accent1">
                    <a:lumMod val="50000"/>
                  </a:schemeClr>
                </a:solidFill>
              </a:rPr>
              <a:t>Gegenwart klären – Die Dialogphase</a:t>
            </a:r>
          </a:p>
          <a:p>
            <a:pPr algn="ctr"/>
            <a:r>
              <a:rPr lang="de-DE" sz="3200" b="1" dirty="0">
                <a:solidFill>
                  <a:schemeClr val="accent1">
                    <a:lumMod val="50000"/>
                  </a:schemeClr>
                </a:solidFill>
              </a:rPr>
              <a:t>Die Konfliktbeteiligten kommen ins Gespräch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5900EAF-6FC0-4006-B8CC-9E7CF66E60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725" y="3097105"/>
            <a:ext cx="2438400" cy="3251200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7F87B18D-5E99-4AE7-BB8F-2752AC3A5C17}"/>
              </a:ext>
            </a:extLst>
          </p:cNvPr>
          <p:cNvSpPr/>
          <p:nvPr/>
        </p:nvSpPr>
        <p:spPr>
          <a:xfrm>
            <a:off x="895350" y="2311687"/>
            <a:ext cx="3467100" cy="914400"/>
          </a:xfrm>
          <a:prstGeom prst="rect">
            <a:avLst/>
          </a:prstGeom>
          <a:solidFill>
            <a:srgbClr val="ED94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33D783BD-AF41-4EC9-9847-86A29B9EB948}"/>
              </a:ext>
            </a:extLst>
          </p:cNvPr>
          <p:cNvSpPr/>
          <p:nvPr/>
        </p:nvSpPr>
        <p:spPr>
          <a:xfrm>
            <a:off x="1047750" y="5962650"/>
            <a:ext cx="3467100" cy="914400"/>
          </a:xfrm>
          <a:prstGeom prst="rect">
            <a:avLst/>
          </a:prstGeom>
          <a:solidFill>
            <a:srgbClr val="ED94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A1D36E48-D2FA-4EAA-A343-F61B8C084C4A}"/>
              </a:ext>
            </a:extLst>
          </p:cNvPr>
          <p:cNvSpPr txBox="1"/>
          <p:nvPr/>
        </p:nvSpPr>
        <p:spPr>
          <a:xfrm>
            <a:off x="6172200" y="2081442"/>
            <a:ext cx="56007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de-DE" b="1" dirty="0">
                <a:solidFill>
                  <a:schemeClr val="accent1">
                    <a:lumMod val="50000"/>
                  </a:schemeClr>
                </a:solidFill>
              </a:rPr>
              <a:t>Das gesamte Team ist durchgehend anwesend</a:t>
            </a:r>
          </a:p>
          <a:p>
            <a:pPr marL="285750" indent="-285750">
              <a:buFontTx/>
              <a:buChar char="-"/>
            </a:pPr>
            <a:r>
              <a:rPr lang="de-DE" b="1" dirty="0">
                <a:solidFill>
                  <a:schemeClr val="accent1">
                    <a:lumMod val="50000"/>
                  </a:schemeClr>
                </a:solidFill>
              </a:rPr>
              <a:t>Ein Konflikt nach dem anderen wird geklärt in Bezug auf die sachlichen Meinungsverschiedenheiten und die relevanten emotionalen Aspekte</a:t>
            </a:r>
          </a:p>
          <a:p>
            <a:pPr marL="285750" indent="-285750">
              <a:buFontTx/>
              <a:buChar char="-"/>
            </a:pPr>
            <a:r>
              <a:rPr lang="de-DE" b="1" dirty="0">
                <a:solidFill>
                  <a:schemeClr val="accent1">
                    <a:lumMod val="50000"/>
                  </a:schemeClr>
                </a:solidFill>
              </a:rPr>
              <a:t>Mit dem Konflikt einhergehende Emotionen werden benannt, gewürdigt – nicht bearbeitet</a:t>
            </a:r>
          </a:p>
          <a:p>
            <a:pPr marL="285750" indent="-285750">
              <a:buFontTx/>
              <a:buChar char="-"/>
            </a:pPr>
            <a:endParaRPr lang="de-DE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199FA5D8-7365-4E49-B134-6990D9A79F5D}"/>
              </a:ext>
            </a:extLst>
          </p:cNvPr>
          <p:cNvSpPr txBox="1"/>
          <p:nvPr/>
        </p:nvSpPr>
        <p:spPr>
          <a:xfrm>
            <a:off x="6172200" y="4236930"/>
            <a:ext cx="56007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de-DE" b="1" dirty="0">
                <a:solidFill>
                  <a:schemeClr val="accent1">
                    <a:lumMod val="50000"/>
                  </a:schemeClr>
                </a:solidFill>
              </a:rPr>
              <a:t>Ziele:</a:t>
            </a:r>
          </a:p>
          <a:p>
            <a:pPr marL="285750" indent="-285750">
              <a:buFontTx/>
              <a:buChar char="-"/>
            </a:pPr>
            <a:r>
              <a:rPr lang="de-DE" b="1" dirty="0">
                <a:solidFill>
                  <a:schemeClr val="accent1">
                    <a:lumMod val="50000"/>
                  </a:schemeClr>
                </a:solidFill>
              </a:rPr>
              <a:t>Konfliktdynamik verstehen</a:t>
            </a:r>
          </a:p>
          <a:p>
            <a:pPr marL="285750" indent="-285750">
              <a:buFontTx/>
              <a:buChar char="-"/>
            </a:pPr>
            <a:r>
              <a:rPr lang="de-DE" b="1" dirty="0">
                <a:solidFill>
                  <a:schemeClr val="accent1">
                    <a:lumMod val="50000"/>
                  </a:schemeClr>
                </a:solidFill>
              </a:rPr>
              <a:t>Position des / der Konfliktpartner nachvollziehen können</a:t>
            </a:r>
          </a:p>
          <a:p>
            <a:pPr marL="285750" indent="-285750">
              <a:buFontTx/>
              <a:buChar char="-"/>
            </a:pPr>
            <a:r>
              <a:rPr lang="de-DE" b="1" dirty="0">
                <a:solidFill>
                  <a:schemeClr val="accent1">
                    <a:lumMod val="50000"/>
                  </a:schemeClr>
                </a:solidFill>
              </a:rPr>
              <a:t>Abschwächen / Auflösen der Konfliktdynamik</a:t>
            </a:r>
          </a:p>
          <a:p>
            <a:pPr marL="285750" indent="-285750">
              <a:buFontTx/>
              <a:buChar char="-"/>
            </a:pPr>
            <a:r>
              <a:rPr lang="de-DE" b="1" dirty="0">
                <a:solidFill>
                  <a:schemeClr val="accent1">
                    <a:lumMod val="50000"/>
                  </a:schemeClr>
                </a:solidFill>
              </a:rPr>
              <a:t>Nachhaltige konstruktive Veränderungen ermöglichen</a:t>
            </a:r>
          </a:p>
          <a:p>
            <a:pPr marL="285750" indent="-285750">
              <a:buFontTx/>
              <a:buChar char="-"/>
            </a:pPr>
            <a:endParaRPr lang="de-DE" b="1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Tx/>
              <a:buChar char="-"/>
            </a:pPr>
            <a:endParaRPr lang="de-DE" b="1" dirty="0">
              <a:solidFill>
                <a:schemeClr val="accent1">
                  <a:lumMod val="50000"/>
                </a:schemeClr>
              </a:solidFill>
            </a:endParaRPr>
          </a:p>
          <a:p>
            <a:pPr marL="742950" lvl="1" indent="-285750">
              <a:buFontTx/>
              <a:buChar char="-"/>
            </a:pPr>
            <a:endParaRPr lang="de-DE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36907483-B079-405E-A264-909F169FE37A}"/>
              </a:ext>
            </a:extLst>
          </p:cNvPr>
          <p:cNvGrpSpPr/>
          <p:nvPr/>
        </p:nvGrpSpPr>
        <p:grpSpPr>
          <a:xfrm>
            <a:off x="8972550" y="6029201"/>
            <a:ext cx="2864485" cy="638207"/>
            <a:chOff x="9013815" y="5863373"/>
            <a:chExt cx="2864485" cy="638207"/>
          </a:xfrm>
          <a:noFill/>
        </p:grpSpPr>
        <p:sp>
          <p:nvSpPr>
            <p:cNvPr id="10" name="Textfeld 2">
              <a:extLst>
                <a:ext uri="{FF2B5EF4-FFF2-40B4-BE49-F238E27FC236}">
                  <a16:creationId xmlns:a16="http://schemas.microsoft.com/office/drawing/2014/main" id="{05104EB3-F436-401B-BDA9-3B3C3C7FE0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13815" y="6109150"/>
              <a:ext cx="2864485" cy="3924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algn="r"/>
              <a:r>
                <a:rPr lang="de-DE" sz="2000" dirty="0">
                  <a:solidFill>
                    <a:srgbClr val="000099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www.roland-linder.com</a:t>
              </a:r>
              <a:endParaRPr lang="de-DE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1" name="Bild 2" descr="roland linder">
              <a:extLst>
                <a:ext uri="{FF2B5EF4-FFF2-40B4-BE49-F238E27FC236}">
                  <a16:creationId xmlns:a16="http://schemas.microsoft.com/office/drawing/2014/main" id="{75EEA962-6282-4E1C-8E7D-42348EE90BC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15021" y="5863373"/>
              <a:ext cx="2663279" cy="298003"/>
            </a:xfrm>
            <a:prstGeom prst="rect">
              <a:avLst/>
            </a:prstGeom>
            <a:grp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9806462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759</Words>
  <Application>Microsoft Office PowerPoint</Application>
  <PresentationFormat>Breitbild</PresentationFormat>
  <Paragraphs>177</Paragraphs>
  <Slides>12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redni</dc:creator>
  <cp:lastModifiedBy>redni</cp:lastModifiedBy>
  <cp:revision>15</cp:revision>
  <dcterms:created xsi:type="dcterms:W3CDTF">2021-12-06T12:50:42Z</dcterms:created>
  <dcterms:modified xsi:type="dcterms:W3CDTF">2021-12-16T09:20:21Z</dcterms:modified>
</cp:coreProperties>
</file>